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58" r:id="rId5"/>
    <p:sldId id="268" r:id="rId6"/>
    <p:sldId id="261" r:id="rId7"/>
    <p:sldId id="262" r:id="rId8"/>
    <p:sldId id="263" r:id="rId9"/>
    <p:sldId id="264" r:id="rId10"/>
    <p:sldId id="265" r:id="rId11"/>
    <p:sldId id="26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74FCF-A870-4181-9BC9-A8231C7A22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D7F90F-F06E-4F56-8A0A-E90A19AE1A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77DEA1-4BDA-45D2-8233-FC273F83C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A70D36-2B6F-4E6D-A60F-A8DF0C8FC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128171-0D5E-450F-8C25-3839F8D90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402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A084D-3888-40C7-AA07-6481CBD30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5FB90-4898-416F-BCF7-D9B2B747DD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F24B9-1158-4BA4-82FC-8EF8DD974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79ADD-583F-436C-8D37-083AE6BE2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8EA488-5B66-4608-91AE-499FFF0AD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748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8F53A-1046-49C5-82ED-F4BFBA631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B08813-A442-45CA-9A0B-F95CED754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62A1B-2BED-43FC-BC20-F4D247E4A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F75487-8E8F-4958-997B-01002E9E6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019D0-C578-413A-80D7-DA2B16365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915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0941A-D15E-499A-A560-FA4DFE687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3B98D2-6753-46EA-A9EA-30A9199B52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460409-2AE0-4288-978C-4CB9B93E1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C17722-8429-44A7-8407-43C3A6569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B4E975-CCDF-482E-8BE6-B0D1C402B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6945BB-33E2-4003-AF64-5CCD5A0CD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706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C44B4-22EB-428F-9A90-AA41CE2E4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211A83-A20A-4454-9A3E-1B42743E64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845B21-D03B-4A36-9ED9-7645FB9EC5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A645CC-555B-46D0-848A-03944AC276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681599-7412-4D99-91BF-5247511F79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A98EF9-0577-421D-BFD2-5C777C09E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07F45D-F4B8-4381-94B7-53BD1D00C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3B3AAE-1C83-4121-AEF1-4172B8736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054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25F5D-81E0-41EF-8CD3-7F6F6B0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8F99A-E46E-4AE9-9BC6-2187DCA5B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7658E1-BDC1-4DA7-B8C5-CD119E98E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28753C-7A6F-4AD3-8016-C5A2EED38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298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2EF3AC-F6A3-4B0D-BF8D-F2CD4B4C3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210694-88A7-48F9-A339-14AD2C5C2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4119EE-96D0-41E4-965F-3DD3D38A1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510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18A7D-AD95-46FD-971A-095BD63AF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FE491-BD71-49CB-A9B9-42EAFD89C7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B24861-B7E0-4CDD-ACB9-979E95A9B5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BC0ED-2A57-4FCA-B301-4ED1991D8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54325D-DDF8-42A1-AF2F-97FD1E031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746D8D-D586-4354-92D9-799226666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488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E685F-4FA8-4751-9E32-0CF5DA589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4235B3-0D88-4851-B7E8-5B4870CA69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9CED84-1671-4441-B7A5-C2EF539B8D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CC9290-C6BD-4D3C-B1CC-340873D30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D55194-BB54-4645-9464-B3BC8A603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45CE3C-3416-447B-92A1-0B7A8C06B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636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FE305-2BE7-4FEB-B31B-6E64E13C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42630D-0917-4F1F-9E21-79DF3F579C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B30185-E1A3-41D8-8CA9-5E95C351B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E5F9C4-E8BF-4478-B785-3E11E4D05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716BB-9F93-404D-A45D-53287352A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656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84C4E0-55F6-48EC-A655-7F7355BFE6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A9C2E3-085D-419E-8225-8CD0B21109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B3ADD-6228-4DB2-9166-B7539EB57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4004FB-AC2B-43DD-95FF-63326824A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120BB5-085D-4812-8FEA-6E370CFD1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784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E2E418-4AFF-47E5-928A-1DB82DA4F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E62585-C471-4279-B8D8-AEF106816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61B574-4022-4664-9684-27BAE18D23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E4F5C-3C61-4A7D-AF01-F0517BC63F8F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61D68-8D8F-411F-BC7D-89F5DAA978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96D78-FEC8-475E-80F1-337ACF91E6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D1410-D4F7-42A5-AEFB-C23D73EBF3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473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5DDB6-DF9D-4055-8FB9-E6FC7564F4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2978" y="506028"/>
            <a:ext cx="9144000" cy="944316"/>
          </a:xfrm>
        </p:spPr>
        <p:txBody>
          <a:bodyPr/>
          <a:lstStyle/>
          <a:p>
            <a:r>
              <a:rPr lang="en-GB" b="1" dirty="0"/>
              <a:t>Reading with 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D1D24D-DFA1-4479-B2F8-DDD269C61A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5021" y="5572881"/>
            <a:ext cx="9144000" cy="668121"/>
          </a:xfrm>
        </p:spPr>
        <p:txBody>
          <a:bodyPr>
            <a:normAutofit/>
          </a:bodyPr>
          <a:lstStyle/>
          <a:p>
            <a:r>
              <a:rPr lang="en-GB" sz="3600" dirty="0"/>
              <a:t>Parent Information Sessions – January 2023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3836E4-DBEC-43BF-AEEC-E40ACCAA2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3525" y="1571634"/>
            <a:ext cx="3424031" cy="3714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056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34008-A1F9-421E-A0FB-93BF9AA6B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77" y="365125"/>
            <a:ext cx="11265023" cy="1325563"/>
          </a:xfrm>
        </p:spPr>
        <p:txBody>
          <a:bodyPr/>
          <a:lstStyle/>
          <a:p>
            <a:r>
              <a:rPr lang="en-GB" b="1" dirty="0"/>
              <a:t>The St Peter’s Reading Journey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9F7972-66E7-4854-918C-B462E8E626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12248" y="4103893"/>
            <a:ext cx="2041552" cy="195955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/>
              <a:t>Step 4 </a:t>
            </a:r>
          </a:p>
          <a:p>
            <a:pPr marL="0" indent="0" algn="ctr">
              <a:buNone/>
            </a:pPr>
            <a:r>
              <a:rPr lang="en-GB" b="1" dirty="0"/>
              <a:t>St Peter’s Reading Challenge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D05A2C-E09C-4CB6-ABC0-F62917C1E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208" y="1853464"/>
            <a:ext cx="1217051" cy="2077100"/>
          </a:xfrm>
          <a:prstGeom prst="rect">
            <a:avLst/>
          </a:prstGeom>
        </p:spPr>
      </p:pic>
      <p:pic>
        <p:nvPicPr>
          <p:cNvPr id="2051" name="Picture 3" descr="GksxQn">
            <a:extLst>
              <a:ext uri="{FF2B5EF4-FFF2-40B4-BE49-F238E27FC236}">
                <a16:creationId xmlns:a16="http://schemas.microsoft.com/office/drawing/2014/main" id="{7CEB8D5C-52D1-41C8-A898-072697113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53" b="29221"/>
          <a:stretch>
            <a:fillRect/>
          </a:stretch>
        </p:blipFill>
        <p:spPr bwMode="auto">
          <a:xfrm>
            <a:off x="5661310" y="2112372"/>
            <a:ext cx="2751110" cy="1559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EC79F2-DE30-4007-BC64-8B0E902EC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2248" y="1784284"/>
            <a:ext cx="2153760" cy="206761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8990946-6943-479E-A1D8-2D56EC4AA7A3}"/>
              </a:ext>
            </a:extLst>
          </p:cNvPr>
          <p:cNvSpPr txBox="1">
            <a:spLocks/>
          </p:cNvSpPr>
          <p:nvPr/>
        </p:nvSpPr>
        <p:spPr>
          <a:xfrm>
            <a:off x="6040479" y="4213194"/>
            <a:ext cx="2135765" cy="1405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b="1" dirty="0"/>
              <a:t>Step 3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b="1" dirty="0"/>
              <a:t>Rainbow Readers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A905C26-3540-453B-9438-66F77D7D620E}"/>
              </a:ext>
            </a:extLst>
          </p:cNvPr>
          <p:cNvSpPr txBox="1">
            <a:spLocks/>
          </p:cNvSpPr>
          <p:nvPr/>
        </p:nvSpPr>
        <p:spPr>
          <a:xfrm>
            <a:off x="242299" y="4373512"/>
            <a:ext cx="2703990" cy="1405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b="1" dirty="0"/>
              <a:t>Step 1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b="1" dirty="0"/>
              <a:t>Pre-Reading Practice  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7149B2A-4E97-4BEC-8F55-2B783CE7665B}"/>
              </a:ext>
            </a:extLst>
          </p:cNvPr>
          <p:cNvCxnSpPr/>
          <p:nvPr/>
        </p:nvCxnSpPr>
        <p:spPr>
          <a:xfrm>
            <a:off x="5168283" y="5083670"/>
            <a:ext cx="69245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AAFB524-E84A-4826-BB68-900EEB2E50FF}"/>
              </a:ext>
            </a:extLst>
          </p:cNvPr>
          <p:cNvCxnSpPr/>
          <p:nvPr/>
        </p:nvCxnSpPr>
        <p:spPr>
          <a:xfrm>
            <a:off x="8412420" y="5076436"/>
            <a:ext cx="69245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64E99B0-B8E6-45E9-8989-1307B9F9BD0D}"/>
              </a:ext>
            </a:extLst>
          </p:cNvPr>
          <p:cNvSpPr txBox="1">
            <a:spLocks/>
          </p:cNvSpPr>
          <p:nvPr/>
        </p:nvSpPr>
        <p:spPr>
          <a:xfrm>
            <a:off x="3544431" y="4303970"/>
            <a:ext cx="1323828" cy="1405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b="1" dirty="0"/>
              <a:t>Step 2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b="1" dirty="0"/>
              <a:t>Phonic Texts 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A08DB60-B8C3-4394-9154-1636CA1ACAB4}"/>
              </a:ext>
            </a:extLst>
          </p:cNvPr>
          <p:cNvCxnSpPr/>
          <p:nvPr/>
        </p:nvCxnSpPr>
        <p:spPr>
          <a:xfrm>
            <a:off x="2772792" y="5099670"/>
            <a:ext cx="69245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68B5E6FE-8571-4996-A5D2-B05FB799048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0844"/>
          <a:stretch/>
        </p:blipFill>
        <p:spPr>
          <a:xfrm>
            <a:off x="258788" y="2589374"/>
            <a:ext cx="2942506" cy="126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380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07650-02C0-4B70-BE57-99AFF8726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257800" cy="1325563"/>
          </a:xfrm>
        </p:spPr>
        <p:txBody>
          <a:bodyPr/>
          <a:lstStyle/>
          <a:p>
            <a:r>
              <a:rPr lang="en-GB" b="1" dirty="0"/>
              <a:t>Phonics is the key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DB663C-2629-4A04-BEE6-4C901B5CB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790" y="1690688"/>
            <a:ext cx="10515600" cy="2977194"/>
          </a:xfrm>
        </p:spPr>
        <p:txBody>
          <a:bodyPr>
            <a:normAutofit/>
          </a:bodyPr>
          <a:lstStyle/>
          <a:p>
            <a:r>
              <a:rPr lang="en-GB" dirty="0"/>
              <a:t>Phonic teaching starts straight away </a:t>
            </a:r>
          </a:p>
          <a:p>
            <a:r>
              <a:rPr lang="en-GB" dirty="0"/>
              <a:t>Children learn sounds grouped by complexity. These are </a:t>
            </a:r>
            <a:br>
              <a:rPr lang="en-GB" dirty="0"/>
            </a:br>
            <a:r>
              <a:rPr lang="en-GB" dirty="0"/>
              <a:t>divided into Phases. You can find more information on the website.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99E722-D6B4-40B8-8E3C-64CD2E41B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4886" y="109815"/>
            <a:ext cx="5012508" cy="2377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C50504-A614-471D-B8AC-D40885F246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36" t="31139" r="61540" b="30435"/>
          <a:stretch/>
        </p:blipFill>
        <p:spPr>
          <a:xfrm>
            <a:off x="10272414" y="4571999"/>
            <a:ext cx="1321823" cy="1955631"/>
          </a:xfrm>
          <a:prstGeom prst="rect">
            <a:avLst/>
          </a:prstGeom>
        </p:spPr>
      </p:pic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4AAD2C1C-AC48-41C4-8B41-C3E71CF7C4A7}"/>
              </a:ext>
            </a:extLst>
          </p:cNvPr>
          <p:cNvSpPr/>
          <p:nvPr/>
        </p:nvSpPr>
        <p:spPr>
          <a:xfrm>
            <a:off x="1784412" y="4817333"/>
            <a:ext cx="7897341" cy="1456854"/>
          </a:xfrm>
          <a:prstGeom prst="wedgeEllipseCallout">
            <a:avLst>
              <a:gd name="adj1" fmla="val 60222"/>
              <a:gd name="adj2" fmla="val -147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recognise these GPCs: s, a, t, p, </a:t>
            </a:r>
            <a:r>
              <a:rPr lang="en-GB" dirty="0" err="1"/>
              <a:t>i</a:t>
            </a:r>
            <a:r>
              <a:rPr lang="en-GB" dirty="0"/>
              <a:t>, n, </a:t>
            </a:r>
          </a:p>
          <a:p>
            <a:pPr algn="ctr"/>
            <a:br>
              <a:rPr lang="en-GB" dirty="0"/>
            </a:br>
            <a:r>
              <a:rPr lang="en-GB" dirty="0"/>
              <a:t>How many different words might I be able to read?</a:t>
            </a:r>
          </a:p>
        </p:txBody>
      </p:sp>
    </p:spTree>
    <p:extLst>
      <p:ext uri="{BB962C8B-B14F-4D97-AF65-F5344CB8AC3E}">
        <p14:creationId xmlns:p14="http://schemas.microsoft.com/office/powerpoint/2010/main" val="1414780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6BE30-7426-40D8-9B16-9DF1084CB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Pre-Reading Practice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25E29-B5E3-4364-9D47-D6B614CF7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969" y="1482571"/>
            <a:ext cx="10625831" cy="1775534"/>
          </a:xfrm>
        </p:spPr>
        <p:txBody>
          <a:bodyPr>
            <a:normAutofit fontScale="92500"/>
          </a:bodyPr>
          <a:lstStyle/>
          <a:p>
            <a:r>
              <a:rPr lang="en-GB" dirty="0"/>
              <a:t>When children have secure knowledge of the first set of sounds (</a:t>
            </a:r>
            <a:r>
              <a:rPr lang="en-GB" dirty="0" err="1"/>
              <a:t>satpin</a:t>
            </a:r>
            <a:r>
              <a:rPr lang="en-GB" dirty="0"/>
              <a:t>) and can blend them fluently, they will start the Phonic Texts scheme. </a:t>
            </a:r>
          </a:p>
          <a:p>
            <a:r>
              <a:rPr lang="en-GB" dirty="0"/>
              <a:t>Before that, children will be exposed to ‘sharing books’ to encourage storytelling and a love of reading.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6AFA91-0865-4DAE-ADDE-81BF6DF058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51451">
            <a:off x="6990330" y="3353057"/>
            <a:ext cx="2716659" cy="24271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EB42CC-9B3C-4450-B3AD-987844F469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3032">
            <a:off x="9168206" y="3264067"/>
            <a:ext cx="1953627" cy="254516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28A399C-FF34-4701-AE1C-E1382168CF6C}"/>
              </a:ext>
            </a:extLst>
          </p:cNvPr>
          <p:cNvSpPr/>
          <p:nvPr/>
        </p:nvSpPr>
        <p:spPr>
          <a:xfrm>
            <a:off x="8348659" y="6036995"/>
            <a:ext cx="21300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High Quality Stories </a:t>
            </a:r>
          </a:p>
        </p:txBody>
      </p:sp>
    </p:spTree>
    <p:extLst>
      <p:ext uri="{BB962C8B-B14F-4D97-AF65-F5344CB8AC3E}">
        <p14:creationId xmlns:p14="http://schemas.microsoft.com/office/powerpoint/2010/main" val="1213821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6BE30-7426-40D8-9B16-9DF1084CB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969" y="365126"/>
            <a:ext cx="10625831" cy="1117446"/>
          </a:xfrm>
        </p:spPr>
        <p:txBody>
          <a:bodyPr/>
          <a:lstStyle/>
          <a:p>
            <a:r>
              <a:rPr lang="en-GB" b="1" dirty="0"/>
              <a:t>Teaching Reading with Phonic Texts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25E29-B5E3-4364-9D47-D6B614CF7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969" y="1731145"/>
            <a:ext cx="10625831" cy="4445817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Once children can recognise the first set of GPCs (letters that represent a sound) and can blend these confidently (put GPCs together) they are ready to start reading. </a:t>
            </a:r>
          </a:p>
          <a:p>
            <a:r>
              <a:rPr lang="en-GB" dirty="0"/>
              <a:t>30-45 mins of direct reading teaching each week (over 2-3 sessions)</a:t>
            </a:r>
          </a:p>
          <a:p>
            <a:r>
              <a:rPr lang="en-GB" dirty="0"/>
              <a:t>In small groups</a:t>
            </a:r>
          </a:p>
          <a:p>
            <a:r>
              <a:rPr lang="en-GB" dirty="0"/>
              <a:t>Fully trained Teacher or Teaching Assistant </a:t>
            </a:r>
          </a:p>
          <a:p>
            <a:r>
              <a:rPr lang="en-GB" dirty="0"/>
              <a:t>Books matched to children’s secure phonic knowledge the </a:t>
            </a:r>
            <a:br>
              <a:rPr lang="en-GB" dirty="0"/>
            </a:br>
            <a:r>
              <a:rPr lang="en-GB" dirty="0"/>
              <a:t>aim is that children can read them independently </a:t>
            </a:r>
          </a:p>
          <a:p>
            <a:r>
              <a:rPr lang="en-GB" dirty="0"/>
              <a:t>Reading sessions focus on: </a:t>
            </a:r>
          </a:p>
          <a:p>
            <a:pPr lvl="1"/>
            <a:r>
              <a:rPr lang="en-GB" dirty="0"/>
              <a:t>Decoding </a:t>
            </a:r>
          </a:p>
          <a:p>
            <a:pPr lvl="1"/>
            <a:r>
              <a:rPr lang="en-GB" dirty="0"/>
              <a:t>Prosody </a:t>
            </a:r>
          </a:p>
          <a:p>
            <a:pPr lvl="1"/>
            <a:r>
              <a:rPr lang="en-GB" dirty="0"/>
              <a:t>Comprehension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4A4703-1E86-49F6-9F39-3653F8F98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5226" y="3478063"/>
            <a:ext cx="2233613" cy="23812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8E11DC7-70C3-4DD4-B69E-32A5692529B3}"/>
              </a:ext>
            </a:extLst>
          </p:cNvPr>
          <p:cNvSpPr/>
          <p:nvPr/>
        </p:nvSpPr>
        <p:spPr>
          <a:xfrm>
            <a:off x="9832342" y="6056203"/>
            <a:ext cx="14194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Phonic Texts </a:t>
            </a:r>
          </a:p>
        </p:txBody>
      </p:sp>
    </p:spTree>
    <p:extLst>
      <p:ext uri="{BB962C8B-B14F-4D97-AF65-F5344CB8AC3E}">
        <p14:creationId xmlns:p14="http://schemas.microsoft.com/office/powerpoint/2010/main" val="2143314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BFBA2-F669-4AD3-B7BE-E37A28BC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932" y="277294"/>
            <a:ext cx="5332735" cy="1125550"/>
          </a:xfrm>
        </p:spPr>
        <p:txBody>
          <a:bodyPr/>
          <a:lstStyle/>
          <a:p>
            <a:r>
              <a:rPr lang="en-GB" b="1" dirty="0"/>
              <a:t>The fluency approach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88DBE-206B-4A6D-986E-412EB0AAC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3232" y="3309286"/>
            <a:ext cx="10515600" cy="1325564"/>
          </a:xfrm>
          <a:solidFill>
            <a:srgbClr val="FFFFCC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/>
              <a:t>Sinbad was a sa6l9r from Bagdad. He had things to sell like 96l, ja4s and ca4pets. Sinbad sa6led t9 distant lands t9 sell his g99ds. </a:t>
            </a:r>
            <a:br>
              <a:rPr lang="en-GB" dirty="0"/>
            </a:br>
            <a:r>
              <a:rPr lang="en-GB" dirty="0"/>
              <a:t>He set up a sh5p.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327D8B5-2171-4E74-B019-C94BA8FF651F}"/>
              </a:ext>
            </a:extLst>
          </p:cNvPr>
          <p:cNvSpPr/>
          <p:nvPr/>
        </p:nvSpPr>
        <p:spPr>
          <a:xfrm>
            <a:off x="946489" y="4967808"/>
            <a:ext cx="102490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Sinbad was a s</a:t>
            </a:r>
            <a:r>
              <a:rPr lang="en-GB" sz="2800" b="1" dirty="0">
                <a:solidFill>
                  <a:srgbClr val="FF0000"/>
                </a:solidFill>
              </a:rPr>
              <a:t>ai</a:t>
            </a:r>
            <a:r>
              <a:rPr lang="en-GB" sz="2800" dirty="0"/>
              <a:t>l</a:t>
            </a:r>
            <a:r>
              <a:rPr lang="en-GB" sz="2800" b="1" dirty="0">
                <a:solidFill>
                  <a:srgbClr val="FF0000"/>
                </a:solidFill>
              </a:rPr>
              <a:t>or</a:t>
            </a:r>
            <a:r>
              <a:rPr lang="en-GB" sz="2800" dirty="0"/>
              <a:t> from Bagdad. He had things to sell like </a:t>
            </a:r>
            <a:r>
              <a:rPr lang="en-GB" sz="2800" b="1" dirty="0">
                <a:solidFill>
                  <a:srgbClr val="FF0000"/>
                </a:solidFill>
              </a:rPr>
              <a:t>oi</a:t>
            </a:r>
            <a:r>
              <a:rPr lang="en-GB" sz="2800" dirty="0"/>
              <a:t>l, j</a:t>
            </a:r>
            <a:r>
              <a:rPr lang="en-GB" sz="2800" b="1" dirty="0">
                <a:solidFill>
                  <a:srgbClr val="FF0000"/>
                </a:solidFill>
              </a:rPr>
              <a:t>ar</a:t>
            </a:r>
            <a:r>
              <a:rPr lang="en-GB" sz="2800" dirty="0"/>
              <a:t>s and c</a:t>
            </a:r>
            <a:r>
              <a:rPr lang="en-GB" sz="2800" b="1" dirty="0">
                <a:solidFill>
                  <a:srgbClr val="FF0000"/>
                </a:solidFill>
              </a:rPr>
              <a:t>ar</a:t>
            </a:r>
            <a:r>
              <a:rPr lang="en-GB" sz="2800" dirty="0"/>
              <a:t>pets. Sinbad s</a:t>
            </a:r>
            <a:r>
              <a:rPr lang="en-GB" sz="2800" b="1" dirty="0">
                <a:solidFill>
                  <a:srgbClr val="FF0000"/>
                </a:solidFill>
              </a:rPr>
              <a:t>ai</a:t>
            </a:r>
            <a:r>
              <a:rPr lang="en-GB" sz="2800" dirty="0"/>
              <a:t>led</a:t>
            </a:r>
            <a:r>
              <a:rPr lang="en-GB" sz="2800" b="1" dirty="0">
                <a:solidFill>
                  <a:srgbClr val="FF0000"/>
                </a:solidFill>
              </a:rPr>
              <a:t> to </a:t>
            </a:r>
            <a:r>
              <a:rPr lang="en-GB" sz="2800" dirty="0"/>
              <a:t>distant lands </a:t>
            </a:r>
            <a:r>
              <a:rPr lang="en-GB" sz="2800" b="1" dirty="0">
                <a:solidFill>
                  <a:srgbClr val="FF0000"/>
                </a:solidFill>
              </a:rPr>
              <a:t>to </a:t>
            </a:r>
            <a:r>
              <a:rPr lang="en-GB" sz="2800" dirty="0"/>
              <a:t>sell his g</a:t>
            </a:r>
            <a:r>
              <a:rPr lang="en-GB" sz="2800" b="1" dirty="0">
                <a:solidFill>
                  <a:srgbClr val="FF0000"/>
                </a:solidFill>
              </a:rPr>
              <a:t>oo</a:t>
            </a:r>
            <a:r>
              <a:rPr lang="en-GB" sz="2800" dirty="0"/>
              <a:t>ds. He set up a </a:t>
            </a:r>
            <a:r>
              <a:rPr lang="en-GB" sz="2800" b="1" dirty="0">
                <a:solidFill>
                  <a:srgbClr val="FF0000"/>
                </a:solidFill>
              </a:rPr>
              <a:t>sh</a:t>
            </a:r>
            <a:r>
              <a:rPr lang="en-GB" sz="2800" dirty="0"/>
              <a:t>op.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BAEDEF8-5889-4084-91F3-2AD5C7BC7D06}"/>
              </a:ext>
            </a:extLst>
          </p:cNvPr>
          <p:cNvSpPr txBox="1">
            <a:spLocks/>
          </p:cNvSpPr>
          <p:nvPr/>
        </p:nvSpPr>
        <p:spPr>
          <a:xfrm>
            <a:off x="639932" y="1575764"/>
            <a:ext cx="5654336" cy="1418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What must it be like to be faced with a book containing  GPCs and tricky words that you don’t know?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AC5055B-FA63-445B-9E77-4BFE41ED15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041" t="27311" r="41062" b="27994"/>
          <a:stretch/>
        </p:blipFill>
        <p:spPr>
          <a:xfrm>
            <a:off x="9721048" y="798288"/>
            <a:ext cx="1296141" cy="1881124"/>
          </a:xfrm>
          <a:prstGeom prst="rect">
            <a:avLst/>
          </a:prstGeom>
        </p:spPr>
      </p:pic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577521D8-EB45-42EB-B59C-59ECB714A840}"/>
              </a:ext>
            </a:extLst>
          </p:cNvPr>
          <p:cNvSpPr/>
          <p:nvPr/>
        </p:nvSpPr>
        <p:spPr>
          <a:xfrm>
            <a:off x="6294268" y="674417"/>
            <a:ext cx="3187082" cy="1456854"/>
          </a:xfrm>
          <a:prstGeom prst="wedgeEllipseCallout">
            <a:avLst>
              <a:gd name="adj1" fmla="val 67684"/>
              <a:gd name="adj2" fmla="val 145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know these sounds: </a:t>
            </a:r>
            <a:br>
              <a:rPr lang="en-GB" dirty="0"/>
            </a:br>
            <a:r>
              <a:rPr lang="en-GB" dirty="0"/>
              <a:t>s, a, t, p, </a:t>
            </a:r>
            <a:r>
              <a:rPr lang="en-GB" dirty="0" err="1"/>
              <a:t>i</a:t>
            </a:r>
            <a:r>
              <a:rPr lang="en-GB" dirty="0"/>
              <a:t>, n, m, d, g, o, c, k, ck, e, u, r, h, b, f, l, ff, </a:t>
            </a:r>
            <a:r>
              <a:rPr lang="en-GB" dirty="0" err="1"/>
              <a:t>ll</a:t>
            </a:r>
            <a:r>
              <a:rPr lang="en-GB" dirty="0"/>
              <a:t>, s</a:t>
            </a:r>
          </a:p>
        </p:txBody>
      </p:sp>
    </p:spTree>
    <p:extLst>
      <p:ext uri="{BB962C8B-B14F-4D97-AF65-F5344CB8AC3E}">
        <p14:creationId xmlns:p14="http://schemas.microsoft.com/office/powerpoint/2010/main" val="402082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52D1C-51F3-4541-AC3C-D1F025B98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603812" cy="842238"/>
          </a:xfrm>
        </p:spPr>
        <p:txBody>
          <a:bodyPr/>
          <a:lstStyle/>
          <a:p>
            <a:r>
              <a:rPr lang="en-GB" b="1" dirty="0"/>
              <a:t>Cognitive Overload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0D960-0215-49A8-BFC6-F72A52C80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2773"/>
            <a:ext cx="10515600" cy="485419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processes involved in reading: </a:t>
            </a:r>
          </a:p>
          <a:p>
            <a:r>
              <a:rPr lang="en-GB" dirty="0"/>
              <a:t>What sound do this letter/ these letters represent? (is it a single sound, digraph, trigraph?)</a:t>
            </a:r>
          </a:p>
          <a:p>
            <a:r>
              <a:rPr lang="en-GB" dirty="0"/>
              <a:t>Can I blend this word? Is it a tricky word which can’t be blended?</a:t>
            </a:r>
          </a:p>
          <a:p>
            <a:r>
              <a:rPr lang="en-GB" dirty="0"/>
              <a:t>How do I read longer words with more than 2 syllables e.g. cobweb (chunking = cob/web 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Once children have run through these processes for 7 or 8 words, they can’t remember what the previous words are, and have no ‘space’ left to focus on understanding the story. Reading is hard work and not fun. </a:t>
            </a:r>
          </a:p>
        </p:txBody>
      </p:sp>
    </p:spTree>
    <p:extLst>
      <p:ext uri="{BB962C8B-B14F-4D97-AF65-F5344CB8AC3E}">
        <p14:creationId xmlns:p14="http://schemas.microsoft.com/office/powerpoint/2010/main" val="93591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4CF9E6-414A-4862-99E2-442B3085E6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625" y="514905"/>
            <a:ext cx="11279820" cy="6178857"/>
          </a:xfrm>
        </p:spPr>
        <p:txBody>
          <a:bodyPr>
            <a:normAutofit lnSpcReduction="10000"/>
          </a:bodyPr>
          <a:lstStyle/>
          <a:p>
            <a:r>
              <a:rPr lang="en-GB" dirty="0"/>
              <a:t>Matching books to children’s phonic knowledge reduces cognitive overload. This might mean that books seem ‘too easy’ – but it is how it should be. </a:t>
            </a:r>
            <a:br>
              <a:rPr lang="en-GB" dirty="0"/>
            </a:br>
            <a:endParaRPr lang="en-GB" dirty="0"/>
          </a:p>
          <a:p>
            <a:r>
              <a:rPr lang="en-GB" dirty="0"/>
              <a:t>After 3 reads, we are looking for children to be reading confidently at about 90-95% accuracy.</a:t>
            </a:r>
            <a:br>
              <a:rPr lang="en-GB" dirty="0"/>
            </a:br>
            <a:endParaRPr lang="en-GB" dirty="0"/>
          </a:p>
          <a:p>
            <a:r>
              <a:rPr lang="en-GB" dirty="0"/>
              <a:t>Fluency and confidence is built up by re-reading.</a:t>
            </a:r>
            <a:br>
              <a:rPr lang="en-GB" dirty="0"/>
            </a:br>
            <a:endParaRPr lang="en-GB" dirty="0"/>
          </a:p>
          <a:p>
            <a:r>
              <a:rPr lang="en-GB" dirty="0"/>
              <a:t>Developing fluency helps children to feel successful at reading. Children can read more, and engage with what they are</a:t>
            </a:r>
            <a:br>
              <a:rPr lang="en-GB" dirty="0"/>
            </a:br>
            <a:r>
              <a:rPr lang="en-GB" dirty="0"/>
              <a:t>reading. </a:t>
            </a:r>
          </a:p>
          <a:p>
            <a:endParaRPr lang="en-GB" dirty="0"/>
          </a:p>
          <a:p>
            <a:r>
              <a:rPr lang="en-GB" dirty="0"/>
              <a:t>When children feel like successful readers, they </a:t>
            </a:r>
            <a:br>
              <a:rPr lang="en-GB" dirty="0"/>
            </a:br>
            <a:r>
              <a:rPr lang="en-GB" dirty="0"/>
              <a:t>want to read more. Success breeds success! 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2444B2-F005-4CAD-8956-C7DC9B60C1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6325" b="6325"/>
          <a:stretch/>
        </p:blipFill>
        <p:spPr>
          <a:xfrm>
            <a:off x="8130328" y="4568178"/>
            <a:ext cx="3739117" cy="1907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01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742D-B83F-4671-874C-4CC9F3CE8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926" y="365125"/>
            <a:ext cx="10767874" cy="1059517"/>
          </a:xfrm>
        </p:spPr>
        <p:txBody>
          <a:bodyPr>
            <a:normAutofit/>
          </a:bodyPr>
          <a:lstStyle/>
          <a:p>
            <a:r>
              <a:rPr lang="en-GB" b="1" dirty="0"/>
              <a:t>Putting it all together- an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64C48-5822-45B3-8DCD-58E5F118A6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926" y="1589024"/>
            <a:ext cx="10767874" cy="13849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These children are starting Phase 3 of the Phonics programme. </a:t>
            </a:r>
            <a:br>
              <a:rPr lang="en-GB" dirty="0"/>
            </a:br>
            <a:r>
              <a:rPr lang="en-GB" dirty="0"/>
              <a:t>They are starting to learn about vowel diagraphs – they are not</a:t>
            </a:r>
            <a:br>
              <a:rPr lang="en-GB" dirty="0"/>
            </a:br>
            <a:r>
              <a:rPr lang="en-GB" dirty="0"/>
              <a:t>confident with these yet.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DA79FE-8A0F-406A-BE17-4E7E1CC732C2}"/>
              </a:ext>
            </a:extLst>
          </p:cNvPr>
          <p:cNvSpPr/>
          <p:nvPr/>
        </p:nvSpPr>
        <p:spPr>
          <a:xfrm>
            <a:off x="10128531" y="3716626"/>
            <a:ext cx="1530211" cy="2308324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/>
              <a:t>s, a, t, p</a:t>
            </a:r>
            <a:br>
              <a:rPr lang="en-GB" dirty="0"/>
            </a:br>
            <a:r>
              <a:rPr lang="en-GB" dirty="0" err="1"/>
              <a:t>i</a:t>
            </a:r>
            <a:r>
              <a:rPr lang="en-GB" dirty="0"/>
              <a:t>, n, m, d</a:t>
            </a:r>
            <a:br>
              <a:rPr lang="en-GB" dirty="0"/>
            </a:br>
            <a:r>
              <a:rPr lang="en-GB" dirty="0"/>
              <a:t>g, o, c, k</a:t>
            </a:r>
            <a:br>
              <a:rPr lang="en-GB" dirty="0"/>
            </a:br>
            <a:r>
              <a:rPr lang="en-GB" dirty="0"/>
              <a:t>ck, e, u, r</a:t>
            </a:r>
            <a:br>
              <a:rPr lang="en-GB" dirty="0"/>
            </a:br>
            <a:r>
              <a:rPr lang="en-GB" dirty="0"/>
              <a:t>h, b, f, l</a:t>
            </a:r>
            <a:br>
              <a:rPr lang="en-GB" dirty="0"/>
            </a:br>
            <a:r>
              <a:rPr lang="en-GB" dirty="0"/>
              <a:t>v, w, x, y</a:t>
            </a:r>
            <a:br>
              <a:rPr lang="en-GB" dirty="0"/>
            </a:br>
            <a:r>
              <a:rPr lang="en-GB" dirty="0"/>
              <a:t>z/</a:t>
            </a:r>
            <a:r>
              <a:rPr lang="en-GB" dirty="0" err="1"/>
              <a:t>zz</a:t>
            </a:r>
            <a:r>
              <a:rPr lang="en-GB" dirty="0"/>
              <a:t>, w, </a:t>
            </a:r>
            <a:r>
              <a:rPr lang="en-GB" dirty="0" err="1"/>
              <a:t>qu</a:t>
            </a:r>
            <a:r>
              <a:rPr lang="en-GB" dirty="0"/>
              <a:t>, </a:t>
            </a:r>
            <a:r>
              <a:rPr lang="en-GB" dirty="0" err="1"/>
              <a:t>ch</a:t>
            </a:r>
            <a:br>
              <a:rPr lang="en-GB" dirty="0"/>
            </a:br>
            <a:r>
              <a:rPr lang="en-GB" dirty="0" err="1"/>
              <a:t>sh</a:t>
            </a:r>
            <a:r>
              <a:rPr lang="en-GB" dirty="0"/>
              <a:t>, </a:t>
            </a:r>
            <a:r>
              <a:rPr lang="en-GB" dirty="0" err="1"/>
              <a:t>th</a:t>
            </a:r>
            <a:r>
              <a:rPr lang="en-GB" dirty="0"/>
              <a:t>, ng, </a:t>
            </a:r>
            <a:r>
              <a:rPr lang="en-GB" dirty="0" err="1"/>
              <a:t>nk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156A48-B039-419B-939D-4BFE3E48FDDE}"/>
              </a:ext>
            </a:extLst>
          </p:cNvPr>
          <p:cNvSpPr/>
          <p:nvPr/>
        </p:nvSpPr>
        <p:spPr>
          <a:xfrm>
            <a:off x="585926" y="3251446"/>
            <a:ext cx="982758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They are confidently recognising the Phase 2 sounds and can blend them to read words. Their teacher therefore chooses a book for the reading sessions that contains words using only these Phase 2 sounds.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65665D-F847-41EA-BCA0-91E630C3EC09}"/>
              </a:ext>
            </a:extLst>
          </p:cNvPr>
          <p:cNvSpPr/>
          <p:nvPr/>
        </p:nvSpPr>
        <p:spPr>
          <a:xfrm>
            <a:off x="585926" y="5070843"/>
            <a:ext cx="90552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children read the ‘Phase 2 book’ with the member </a:t>
            </a:r>
            <a:br>
              <a:rPr lang="en-GB" sz="2800" dirty="0"/>
            </a:br>
            <a:r>
              <a:rPr lang="en-GB" sz="2800" dirty="0"/>
              <a:t>of staff for each reading session that week.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089DE03-9F4D-4037-B1FF-36684C8D3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9215" y="1140895"/>
            <a:ext cx="2088845" cy="1384995"/>
          </a:xfrm>
          <a:prstGeom prst="rect">
            <a:avLst/>
          </a:prstGeom>
        </p:spPr>
      </p:pic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E852F838-7C02-4F18-8A5E-30571FA8A87D}"/>
              </a:ext>
            </a:extLst>
          </p:cNvPr>
          <p:cNvSpPr/>
          <p:nvPr/>
        </p:nvSpPr>
        <p:spPr>
          <a:xfrm>
            <a:off x="9365941" y="2813151"/>
            <a:ext cx="2734323" cy="711284"/>
          </a:xfrm>
          <a:prstGeom prst="wedgeEllipseCallout">
            <a:avLst>
              <a:gd name="adj1" fmla="val 28842"/>
              <a:gd name="adj2" fmla="val -785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These are sounds we know</a:t>
            </a:r>
          </a:p>
        </p:txBody>
      </p:sp>
    </p:spTree>
    <p:extLst>
      <p:ext uri="{BB962C8B-B14F-4D97-AF65-F5344CB8AC3E}">
        <p14:creationId xmlns:p14="http://schemas.microsoft.com/office/powerpoint/2010/main" val="3647875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2EA507-3552-4C7A-BECF-8E291D2FEA03}"/>
              </a:ext>
            </a:extLst>
          </p:cNvPr>
          <p:cNvSpPr/>
          <p:nvPr/>
        </p:nvSpPr>
        <p:spPr>
          <a:xfrm>
            <a:off x="385439" y="571946"/>
            <a:ext cx="112975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At the end of the week, children bring home a copy of their ‘Phase 2 Book’ this will be their </a:t>
            </a:r>
            <a:r>
              <a:rPr lang="en-GB" sz="2800" b="1" dirty="0"/>
              <a:t>Home Reading Book and </a:t>
            </a:r>
            <a:r>
              <a:rPr lang="en-GB" sz="2800" dirty="0"/>
              <a:t>should be read at home to show how brilliantly the children can demonstrate the skill of reading.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F4BA29-AC74-4DC2-AC3A-ECA000596E4E}"/>
              </a:ext>
            </a:extLst>
          </p:cNvPr>
          <p:cNvSpPr/>
          <p:nvPr/>
        </p:nvSpPr>
        <p:spPr>
          <a:xfrm>
            <a:off x="385439" y="2305615"/>
            <a:ext cx="1107810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We ask that parents read this </a:t>
            </a:r>
            <a:r>
              <a:rPr lang="en-GB" sz="2800" b="1" dirty="0"/>
              <a:t>Home Reading Book </a:t>
            </a:r>
            <a:r>
              <a:rPr lang="en-GB" sz="2800" dirty="0"/>
              <a:t>3 times following the same pattern as we do in school.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Decoding read – practicing blending the sounds to read the words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Prosody – reading with expression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Comprehension – thinking and talking about what happened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ECEAEBD-4A48-4E78-8F43-1F4075A3FA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10" r="19759"/>
          <a:stretch/>
        </p:blipFill>
        <p:spPr>
          <a:xfrm>
            <a:off x="1293673" y="4703213"/>
            <a:ext cx="1211736" cy="1985446"/>
          </a:xfrm>
          <a:prstGeom prst="rect">
            <a:avLst/>
          </a:prstGeom>
        </p:spPr>
      </p:pic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1FA9D250-BAFE-43DA-898F-FD22AFD13E76}"/>
              </a:ext>
            </a:extLst>
          </p:cNvPr>
          <p:cNvSpPr/>
          <p:nvPr/>
        </p:nvSpPr>
        <p:spPr>
          <a:xfrm>
            <a:off x="2846895" y="5062194"/>
            <a:ext cx="8531258" cy="952107"/>
          </a:xfrm>
          <a:prstGeom prst="wedgeEllipseCallout">
            <a:avLst>
              <a:gd name="adj1" fmla="val -54203"/>
              <a:gd name="adj2" fmla="val 426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book that the children are reading in school will be sent home at the end of the week. </a:t>
            </a:r>
          </a:p>
        </p:txBody>
      </p:sp>
    </p:spTree>
    <p:extLst>
      <p:ext uri="{BB962C8B-B14F-4D97-AF65-F5344CB8AC3E}">
        <p14:creationId xmlns:p14="http://schemas.microsoft.com/office/powerpoint/2010/main" val="554864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20B165-7CC5-4BF6-B0EE-49A351DD1606}"/>
              </a:ext>
            </a:extLst>
          </p:cNvPr>
          <p:cNvSpPr txBox="1"/>
          <p:nvPr/>
        </p:nvSpPr>
        <p:spPr>
          <a:xfrm>
            <a:off x="538579" y="497149"/>
            <a:ext cx="1111484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800" dirty="0"/>
              <a:t>Let’s watch a video from our phonics scheme ‘Little </a:t>
            </a:r>
            <a:r>
              <a:rPr lang="en-GB" sz="2800" dirty="0" err="1"/>
              <a:t>Wandle</a:t>
            </a:r>
            <a:r>
              <a:rPr lang="en-GB" sz="2800" dirty="0"/>
              <a:t>’ to summarise. </a:t>
            </a:r>
          </a:p>
          <a:p>
            <a:pPr algn="just"/>
            <a:endParaRPr lang="en-GB" sz="3600" dirty="0"/>
          </a:p>
          <a:p>
            <a:pPr algn="just"/>
            <a:r>
              <a:rPr lang="en-GB" sz="3600" dirty="0">
                <a:hlinkClick r:id="rId2"/>
              </a:rPr>
              <a:t>https://www.littlewandlelettersandsounds.org.uk/resources/for-parents/</a:t>
            </a:r>
            <a:r>
              <a:rPr lang="en-GB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9027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9306</TotalTime>
  <Words>897</Words>
  <Application>Microsoft Office PowerPoint</Application>
  <PresentationFormat>Widescreen</PresentationFormat>
  <Paragraphs>64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Reading with Phonics</vt:lpstr>
      <vt:lpstr>The St Peter’s Reading Journey </vt:lpstr>
      <vt:lpstr>Phonics is the key</vt:lpstr>
      <vt:lpstr>Pre-Reading Practice </vt:lpstr>
      <vt:lpstr>Teaching Reading with Phonic Texts </vt:lpstr>
      <vt:lpstr>The fluency approach </vt:lpstr>
      <vt:lpstr>Cognitive Overload</vt:lpstr>
      <vt:lpstr>PowerPoint Presentation</vt:lpstr>
      <vt:lpstr>Putting it all together- an example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McDonnell</dc:creator>
  <cp:lastModifiedBy>Julia Bolden</cp:lastModifiedBy>
  <cp:revision>36</cp:revision>
  <dcterms:created xsi:type="dcterms:W3CDTF">2022-02-23T18:37:56Z</dcterms:created>
  <dcterms:modified xsi:type="dcterms:W3CDTF">2023-01-24T19:06:10Z</dcterms:modified>
</cp:coreProperties>
</file>