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50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5" r:id="rId13"/>
    <p:sldId id="266" r:id="rId14"/>
    <p:sldId id="267" r:id="rId15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Constantia" panose="02030602050306030303" pitchFamily="18" charset="0"/>
      <p:regular r:id="rId21"/>
      <p:bold r:id="rId22"/>
      <p:italic r:id="rId23"/>
      <p:boldItalic r:id="rId24"/>
    </p:embeddedFont>
    <p:embeddedFont>
      <p:font typeface="Libre Franklin" pitchFamily="2" charset="0"/>
      <p:regular r:id="rId25"/>
      <p:bold r:id="rId26"/>
      <p:italic r:id="rId27"/>
      <p:boldItalic r:id="rId28"/>
    </p:embeddedFont>
    <p:embeddedFont>
      <p:font typeface="Patrick Hand" panose="020B0604020202020204" charset="0"/>
      <p:regular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" roundtripDataSignature="AMtx7mh4vmg8zM3KmGRoHa/n7RiXhxIo7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customschemas.google.com/relationships/presentationmetadata" Target="metadata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5" name="Google Shape;10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fdbd24482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9" name="Google Shape;129;g2fdbd24482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5" name="Google Shape;1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1" name="Google Shape;14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5" name="Google Shape;13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72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7" name="Google Shape;1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3" name="Google Shape;15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2fdf674ef4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9" name="Google Shape;159;g2fdf674ef4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3"/>
          <p:cNvSpPr txBox="1"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040"/>
              <a:buNone/>
              <a:defRPr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187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dt" idx="10"/>
          </p:nvPr>
        </p:nvSpPr>
        <p:spPr>
          <a:xfrm>
            <a:off x="6770687" y="5357812"/>
            <a:ext cx="12144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ftr" idx="11"/>
          </p:nvPr>
        </p:nvSpPr>
        <p:spPr>
          <a:xfrm>
            <a:off x="1174750" y="5357812"/>
            <a:ext cx="50339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sldNum" idx="12"/>
          </p:nvPr>
        </p:nvSpPr>
        <p:spPr>
          <a:xfrm>
            <a:off x="6213475" y="535781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5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5"/>
          <p:cNvSpPr txBox="1">
            <a:spLocks noGrp="1"/>
          </p:cNvSpPr>
          <p:nvPr>
            <p:ph type="body" idx="1"/>
          </p:nvPr>
        </p:nvSpPr>
        <p:spPr>
          <a:xfrm>
            <a:off x="1463675" y="2119312"/>
            <a:ext cx="6196012" cy="360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title"/>
          </p:nvPr>
        </p:nvSpPr>
        <p:spPr>
          <a:xfrm rot="5400000">
            <a:off x="4962879" y="2592212"/>
            <a:ext cx="4763911" cy="1430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body" idx="1"/>
          </p:nvPr>
        </p:nvSpPr>
        <p:spPr>
          <a:xfrm rot="5400000">
            <a:off x="1686277" y="718256"/>
            <a:ext cx="4402667" cy="51787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6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6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7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body" idx="1"/>
          </p:nvPr>
        </p:nvSpPr>
        <p:spPr>
          <a:xfrm rot="5400000">
            <a:off x="2759868" y="823118"/>
            <a:ext cx="3603625" cy="619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54" name="Google Shape;54;p17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7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0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body" idx="2"/>
          </p:nvPr>
        </p:nvSpPr>
        <p:spPr>
          <a:xfrm>
            <a:off x="4910669" y="2122311"/>
            <a:ext cx="2944368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3"/>
          </p:nvPr>
        </p:nvSpPr>
        <p:spPr>
          <a:xfrm>
            <a:off x="1298448" y="2944368"/>
            <a:ext cx="3227832" cy="2779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body" idx="4"/>
          </p:nvPr>
        </p:nvSpPr>
        <p:spPr>
          <a:xfrm>
            <a:off x="4645151" y="2944813"/>
            <a:ext cx="3227832" cy="2779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0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21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body" idx="1"/>
          </p:nvPr>
        </p:nvSpPr>
        <p:spPr>
          <a:xfrm>
            <a:off x="1298448" y="2121407"/>
            <a:ext cx="3200400" cy="3602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body" idx="2"/>
          </p:nvPr>
        </p:nvSpPr>
        <p:spPr>
          <a:xfrm>
            <a:off x="4663440" y="2119313"/>
            <a:ext cx="3200400" cy="3605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1pPr>
            <a:lvl2pPr marL="914400" lvl="1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2pPr>
            <a:lvl3pPr marL="1371600" lvl="2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3pPr>
            <a:lvl4pPr marL="1828800" lvl="3" indent="-32575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4pPr>
            <a:lvl5pPr marL="2286000" lvl="4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5pPr>
            <a:lvl6pPr marL="2743200" lvl="5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6pPr>
            <a:lvl7pPr marL="3200400" lvl="6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7pPr>
            <a:lvl8pPr marL="3657600" lvl="7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8pPr>
            <a:lvl9pPr marL="4114800" lvl="8" indent="-32575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Char char="O"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1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1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2"/>
          <p:cNvSpPr txBox="1"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2"/>
          <p:cNvSpPr txBox="1"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22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2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2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Google Shape;7;p12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>
              <a:gsLst>
                <a:gs pos="0">
                  <a:srgbClr val="010101">
                    <a:alpha val="51372"/>
                  </a:srgbClr>
                </a:gs>
                <a:gs pos="60000">
                  <a:srgbClr val="FEFEFE">
                    <a:alpha val="0"/>
                  </a:srgbClr>
                </a:gs>
                <a:gs pos="10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mic Sans MS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endParaRPr>
            </a:p>
          </p:txBody>
        </p:sp>
        <p:sp>
          <p:nvSpPr>
            <p:cNvPr id="8" name="Google Shape;8;p12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>
              <a:gsLst>
                <a:gs pos="0">
                  <a:srgbClr val="010101">
                    <a:alpha val="55294"/>
                  </a:srgbClr>
                </a:gs>
                <a:gs pos="61000">
                  <a:srgbClr val="FEFEFE">
                    <a:alpha val="0"/>
                  </a:srgbClr>
                </a:gs>
                <a:gs pos="100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mic Sans MS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endParaRPr>
            </a:p>
          </p:txBody>
        </p:sp>
      </p:grpSp>
      <p:sp>
        <p:nvSpPr>
          <p:cNvPr id="9" name="Google Shape;9;p12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/>
            <a:ahLst/>
            <a:cxnLst/>
            <a:rect l="l" t="t" r="r" b="b"/>
            <a:pathLst>
              <a:path w="7955280" h="495300" extrusionOk="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rgbClr val="010101">
                  <a:alpha val="33333"/>
                </a:srgbClr>
              </a:gs>
              <a:gs pos="30000">
                <a:srgbClr val="010101">
                  <a:alpha val="33333"/>
                </a:srgbClr>
              </a:gs>
              <a:gs pos="100000">
                <a:srgbClr val="010101">
                  <a:alpha val="2549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0" name="Google Shape;10;p12"/>
          <p:cNvSpPr txBox="1"/>
          <p:nvPr/>
        </p:nvSpPr>
        <p:spPr>
          <a:xfrm>
            <a:off x="990600" y="1017587"/>
            <a:ext cx="7178675" cy="4830762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50800" dir="5400000">
              <a:srgbClr val="000000">
                <a:alpha val="1921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" name="Google Shape;11;p12"/>
          <p:cNvSpPr txBox="1"/>
          <p:nvPr/>
        </p:nvSpPr>
        <p:spPr>
          <a:xfrm>
            <a:off x="990600" y="1009650"/>
            <a:ext cx="7180262" cy="4832350"/>
          </a:xfrm>
          <a:prstGeom prst="rect">
            <a:avLst/>
          </a:prstGeom>
          <a:blipFill rotWithShape="1">
            <a:blip r:embed="rId4">
              <a:alphaModFix amt="20000"/>
            </a:blip>
            <a:tile tx="0" ty="0" sx="100000" sy="100000" flip="none" algn="tl"/>
          </a:blipFill>
          <a:ln>
            <a:noFill/>
          </a:ln>
          <a:effectLst>
            <a:outerShdw blurRad="63500" dist="50800" dir="5400000">
              <a:srgbClr val="000000">
                <a:alpha val="1921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" name="Google Shape;12;p12" descr="C:\Users\Administrator\Desktop\Pushpin Dev\Assets\pushpinLeft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380000">
            <a:off x="769937" y="701675"/>
            <a:ext cx="566737" cy="56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12" descr="C:\Users\Administrator\Desktop\Pushpin Dev\Assets\pushpinLeft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4080000">
            <a:off x="7854950" y="749300"/>
            <a:ext cx="566737" cy="56673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12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body" idx="1"/>
          </p:nvPr>
        </p:nvSpPr>
        <p:spPr>
          <a:xfrm>
            <a:off x="1463675" y="2119312"/>
            <a:ext cx="6196012" cy="360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814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Courgette"/>
              <a:buChar char="O"/>
              <a:defRPr sz="2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47344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2"/>
              </a:buClr>
              <a:buSzPts val="1870"/>
              <a:buFont typeface="Courgette"/>
              <a:buChar char="O"/>
              <a:defRPr sz="22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65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2575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Courgette"/>
              <a:buChar char="O"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495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495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16" name="Google Shape;16;p12"/>
          <p:cNvSpPr txBox="1">
            <a:spLocks noGrp="1"/>
          </p:cNvSpPr>
          <p:nvPr>
            <p:ph type="dt" idx="10"/>
          </p:nvPr>
        </p:nvSpPr>
        <p:spPr>
          <a:xfrm>
            <a:off x="6770687" y="5357812"/>
            <a:ext cx="12144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ftr" idx="11"/>
          </p:nvPr>
        </p:nvSpPr>
        <p:spPr>
          <a:xfrm>
            <a:off x="1174750" y="5357812"/>
            <a:ext cx="50339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sldNum" idx="12"/>
          </p:nvPr>
        </p:nvSpPr>
        <p:spPr>
          <a:xfrm>
            <a:off x="6213475" y="535781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0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26;p1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27" name="Google Shape;27;p14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>
              <a:gsLst>
                <a:gs pos="0">
                  <a:srgbClr val="010101">
                    <a:alpha val="51372"/>
                  </a:srgbClr>
                </a:gs>
                <a:gs pos="60000">
                  <a:srgbClr val="FEFEFE">
                    <a:alpha val="0"/>
                  </a:srgbClr>
                </a:gs>
                <a:gs pos="10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mic Sans MS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endParaRPr>
            </a:p>
          </p:txBody>
        </p:sp>
        <p:sp>
          <p:nvSpPr>
            <p:cNvPr id="28" name="Google Shape;28;p14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>
              <a:gsLst>
                <a:gs pos="0">
                  <a:srgbClr val="010101">
                    <a:alpha val="55294"/>
                  </a:srgbClr>
                </a:gs>
                <a:gs pos="61000">
                  <a:srgbClr val="FEFEFE">
                    <a:alpha val="0"/>
                  </a:srgbClr>
                </a:gs>
                <a:gs pos="100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omic Sans MS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endParaRPr>
            </a:p>
          </p:txBody>
        </p:sp>
      </p:grpSp>
      <p:sp>
        <p:nvSpPr>
          <p:cNvPr id="29" name="Google Shape;29;p14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/>
            <a:ahLst/>
            <a:cxnLst/>
            <a:rect l="l" t="t" r="r" b="b"/>
            <a:pathLst>
              <a:path w="7955280" h="495300" extrusionOk="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>
            <a:gsLst>
              <a:gs pos="0">
                <a:srgbClr val="010101">
                  <a:alpha val="33333"/>
                </a:srgbClr>
              </a:gs>
              <a:gs pos="30000">
                <a:srgbClr val="010101">
                  <a:alpha val="33333"/>
                </a:srgbClr>
              </a:gs>
              <a:gs pos="100000">
                <a:srgbClr val="010101">
                  <a:alpha val="2549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omic Sans MS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0" name="Google Shape;30;p14"/>
          <p:cNvSpPr txBox="1"/>
          <p:nvPr/>
        </p:nvSpPr>
        <p:spPr>
          <a:xfrm>
            <a:off x="731837" y="574675"/>
            <a:ext cx="7696200" cy="5715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" dist="50800" dir="5400000">
              <a:srgbClr val="000000">
                <a:alpha val="1921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" name="Google Shape;31;p14"/>
          <p:cNvSpPr txBox="1"/>
          <p:nvPr/>
        </p:nvSpPr>
        <p:spPr>
          <a:xfrm>
            <a:off x="731837" y="576262"/>
            <a:ext cx="7696200" cy="5715000"/>
          </a:xfrm>
          <a:prstGeom prst="rect">
            <a:avLst/>
          </a:prstGeom>
          <a:blipFill rotWithShape="1">
            <a:blip r:embed="rId11">
              <a:alphaModFix amt="20000"/>
            </a:blip>
            <a:tile tx="0" ty="0" sx="100000" sy="100000" flip="none" algn="tl"/>
          </a:blipFill>
          <a:ln>
            <a:noFill/>
          </a:ln>
          <a:effectLst>
            <a:outerShdw blurRad="63500" dist="50800" dir="5400000">
              <a:srgbClr val="000000">
                <a:alpha val="1921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2" name="Google Shape;32;p14" descr="C:\Users\Administrator\Desktop\Pushpin Dev\Assets\pushpinLeft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1380000">
            <a:off x="544512" y="273050"/>
            <a:ext cx="566737" cy="56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4" descr="C:\Users\Administrator\Desktop\Pushpin Dev\Assets\pushpinLeft.png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 rot="4080000">
            <a:off x="8115300" y="298450"/>
            <a:ext cx="566737" cy="566737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1463675" y="2119312"/>
            <a:ext cx="6196012" cy="360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814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Courgette"/>
              <a:buChar char="O"/>
              <a:defRPr sz="24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914400" marR="0" lvl="1" indent="-347344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2"/>
              </a:buClr>
              <a:buSzPts val="1870"/>
              <a:buFont typeface="Courgette"/>
              <a:buChar char="O"/>
              <a:defRPr sz="22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marR="0" lvl="2" indent="-33655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1828800" marR="0" lvl="3" indent="-32575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Courgette"/>
              <a:buChar char="O"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2286000" marR="0" lvl="4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2743200" marR="0" lvl="5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1496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1495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14959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  <a:defRPr sz="16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dt" idx="10"/>
          </p:nvPr>
        </p:nvSpPr>
        <p:spPr>
          <a:xfrm>
            <a:off x="6454775" y="5808662"/>
            <a:ext cx="1212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ftr" idx="11"/>
          </p:nvPr>
        </p:nvSpPr>
        <p:spPr>
          <a:xfrm>
            <a:off x="914400" y="5808662"/>
            <a:ext cx="55403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sldNum" idx="12"/>
          </p:nvPr>
        </p:nvSpPr>
        <p:spPr>
          <a:xfrm>
            <a:off x="7670800" y="5808662"/>
            <a:ext cx="55403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marks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h.roberts@stpeters-leatherhead.surrey.sch.uk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rnew@stpeters-leatherhead.surrey.sch.uk" TargetMode="External"/><Relationship Id="rId4" Type="http://schemas.openxmlformats.org/officeDocument/2006/relationships/hyperlink" Target="mailto:nadine.lloyd@stpeters-leatherhead.surrey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"/>
          <p:cNvSpPr txBox="1">
            <a:spLocks noGrp="1"/>
          </p:cNvSpPr>
          <p:nvPr>
            <p:ph type="ctrTitle"/>
          </p:nvPr>
        </p:nvSpPr>
        <p:spPr>
          <a:xfrm>
            <a:off x="1981350" y="1373162"/>
            <a:ext cx="5722800" cy="11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Constantia"/>
              <a:buNone/>
            </a:pPr>
            <a:r>
              <a:rPr lang="en-US" sz="650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Year 2 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sp>
        <p:nvSpPr>
          <p:cNvPr id="93" name="Google Shape;93;p1"/>
          <p:cNvSpPr txBox="1">
            <a:spLocks noGrp="1"/>
          </p:cNvSpPr>
          <p:nvPr>
            <p:ph type="subTitle" idx="1"/>
          </p:nvPr>
        </p:nvSpPr>
        <p:spPr>
          <a:xfrm>
            <a:off x="2803675" y="2688437"/>
            <a:ext cx="4344900" cy="14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lang="en-US" sz="4000" i="0" u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Parents Information Meeting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  <a:p>
            <a:pPr marL="0" lvl="0" indent="0" algn="ctr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SzPts val="3400"/>
              <a:buNone/>
            </a:pPr>
            <a:r>
              <a:rPr lang="en-US" sz="4000" i="0" u="none">
                <a:solidFill>
                  <a:schemeClr val="dk2"/>
                </a:solidFill>
                <a:latin typeface="Patrick Hand"/>
                <a:ea typeface="Patrick Hand"/>
                <a:cs typeface="Patrick Hand"/>
                <a:sym typeface="Patrick Hand"/>
              </a:rPr>
              <a:t>September 2025</a:t>
            </a:r>
            <a:endParaRPr>
              <a:latin typeface="Patrick Hand"/>
              <a:ea typeface="Patrick Hand"/>
              <a:cs typeface="Patrick Hand"/>
              <a:sym typeface="Patrick Hand"/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7325" y="3194862"/>
            <a:ext cx="2143125" cy="213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>
            <a:spLocks noGrp="1"/>
          </p:cNvSpPr>
          <p:nvPr>
            <p:ph type="title"/>
          </p:nvPr>
        </p:nvSpPr>
        <p:spPr>
          <a:xfrm>
            <a:off x="900112" y="494550"/>
            <a:ext cx="6870600" cy="9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onstantia"/>
              <a:buNone/>
            </a:pPr>
            <a:r>
              <a:rPr lang="en-US" sz="4400" b="0" i="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Staff</a:t>
            </a:r>
            <a:endParaRPr/>
          </a:p>
        </p:txBody>
      </p:sp>
      <p:sp>
        <p:nvSpPr>
          <p:cNvPr id="100" name="Google Shape;100;p2"/>
          <p:cNvSpPr txBox="1">
            <a:spLocks noGrp="1"/>
          </p:cNvSpPr>
          <p:nvPr>
            <p:ph type="body" idx="1"/>
          </p:nvPr>
        </p:nvSpPr>
        <p:spPr>
          <a:xfrm>
            <a:off x="900100" y="1294999"/>
            <a:ext cx="3959100" cy="42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Beech Class Teacher</a:t>
            </a:r>
            <a:endParaRPr sz="2000" b="1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Mrs </a:t>
            </a:r>
            <a:r>
              <a:rPr lang="en-US" sz="2000"/>
              <a:t>Roberts -Mon-Wed </a:t>
            </a:r>
            <a:endParaRPr sz="2000"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r>
              <a:rPr lang="en-US" sz="2000"/>
              <a:t>Mrs Lloyd-Th/Fri</a:t>
            </a:r>
            <a:endParaRPr sz="2000"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/>
          </a:p>
          <a:p>
            <a:pPr marL="0" lvl="0" indent="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Miss Case</a:t>
            </a:r>
            <a:endParaRPr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/>
              <a:t>Teaching Assistant</a:t>
            </a:r>
            <a:endParaRPr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endParaRPr sz="2000"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/>
              <a:t>Mrs Earle </a:t>
            </a:r>
            <a:endParaRPr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/>
              <a:t>Teaching Assistant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 b="0" i="0" u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Ms Crouzet</a:t>
            </a:r>
            <a:endParaRPr sz="1200"/>
          </a:p>
          <a:p>
            <a:pPr marL="27305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</a:pPr>
            <a:r>
              <a:rPr lang="en-US" sz="2000"/>
              <a:t>Teaching Assistant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/>
          </a:p>
        </p:txBody>
      </p:sp>
      <p:sp>
        <p:nvSpPr>
          <p:cNvPr id="101" name="Google Shape;101;p2"/>
          <p:cNvSpPr txBox="1"/>
          <p:nvPr/>
        </p:nvSpPr>
        <p:spPr>
          <a:xfrm>
            <a:off x="4859337" y="1557325"/>
            <a:ext cx="3959100" cy="210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 b="1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Rowan Class Teacher</a:t>
            </a:r>
            <a:endParaRPr sz="2000" b="1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Mrs  New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Mrs Venables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Teaching Assistant</a:t>
            </a: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Mrs Genevier</a:t>
            </a: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Miss Dolan</a:t>
            </a: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ibre Franklin"/>
              <a:buNone/>
            </a:pPr>
            <a:r>
              <a:rPr lang="en-US" sz="20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Mrs Krichaff</a:t>
            </a:r>
            <a:endParaRPr sz="200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None/>
            </a:pP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cxnSp>
        <p:nvCxnSpPr>
          <p:cNvPr id="102" name="Google Shape;102;p2"/>
          <p:cNvCxnSpPr/>
          <p:nvPr/>
        </p:nvCxnSpPr>
        <p:spPr>
          <a:xfrm>
            <a:off x="4335462" y="1485887"/>
            <a:ext cx="0" cy="4103700"/>
          </a:xfrm>
          <a:prstGeom prst="straightConnector1">
            <a:avLst/>
          </a:prstGeom>
          <a:noFill/>
          <a:ln w="762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 txBox="1">
            <a:spLocks noGrp="1"/>
          </p:cNvSpPr>
          <p:nvPr>
            <p:ph type="title"/>
          </p:nvPr>
        </p:nvSpPr>
        <p:spPr>
          <a:xfrm>
            <a:off x="971550" y="549275"/>
            <a:ext cx="687070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What is Year 2 about?</a:t>
            </a:r>
            <a:endParaRPr/>
          </a:p>
        </p:txBody>
      </p:sp>
      <p:sp>
        <p:nvSpPr>
          <p:cNvPr id="108" name="Google Shape;108;p3"/>
          <p:cNvSpPr txBox="1">
            <a:spLocks noGrp="1"/>
          </p:cNvSpPr>
          <p:nvPr>
            <p:ph type="body" idx="1"/>
          </p:nvPr>
        </p:nvSpPr>
        <p:spPr>
          <a:xfrm>
            <a:off x="900112" y="1412875"/>
            <a:ext cx="7559675" cy="4392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1651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Being happy, excited problem solvers who love coming to school! </a:t>
            </a:r>
            <a:endParaRPr/>
          </a:p>
          <a:p>
            <a:pPr marL="273050" marR="0" lvl="0" indent="-1651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Becoming fluent writers who can record ideas with greater detail and accuracy. </a:t>
            </a:r>
            <a:endParaRPr/>
          </a:p>
          <a:p>
            <a:pPr marL="273050" marR="0" lvl="0" indent="-1651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Becoming fluent readers who can talk confidently about the text we have read </a:t>
            </a:r>
            <a:endParaRPr/>
          </a:p>
          <a:p>
            <a:pPr marL="273050" marR="0" lvl="0" indent="-16510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Being able to work with numbers within 100 and be able to add, subtract, multiply and divide.  To be able to apply our knowledge to solve problems and puzzles. 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Trying our very best every time and being proud of what we achieve</a:t>
            </a:r>
            <a:endParaRPr/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1651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A day in Year 2</a:t>
            </a:r>
            <a:endParaRPr/>
          </a:p>
        </p:txBody>
      </p:sp>
      <p:sp>
        <p:nvSpPr>
          <p:cNvPr id="114" name="Google Shape;114;p4"/>
          <p:cNvSpPr txBox="1">
            <a:spLocks noGrp="1"/>
          </p:cNvSpPr>
          <p:nvPr>
            <p:ph type="body" idx="1"/>
          </p:nvPr>
        </p:nvSpPr>
        <p:spPr>
          <a:xfrm>
            <a:off x="1479550" y="1773237"/>
            <a:ext cx="6196012" cy="360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8.40- 8.50-Soft start activities to recap and embed knowledge and skills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8.50 - Register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9.05- 9.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30</a:t>
            </a: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- Phonics/Spellings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9:30-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10.20 English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10.20 - 10:3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5</a:t>
            </a: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- Break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10-40-11: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30</a:t>
            </a: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- 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Maths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11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.30-</a:t>
            </a: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12:00- 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Reading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1.00-2.00 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Foundation subject</a:t>
            </a:r>
            <a:endParaRPr sz="16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2.00-2.15 Daily mile</a:t>
            </a:r>
            <a:endParaRPr sz="16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2.</a:t>
            </a:r>
            <a:r>
              <a:rPr lang="en-US" sz="1600">
                <a:latin typeface="Patrick Hand"/>
                <a:ea typeface="Patrick Hand"/>
                <a:cs typeface="Patrick Hand"/>
                <a:sym typeface="Patrick Hand"/>
              </a:rPr>
              <a:t>15-3.10 Foundation subject</a:t>
            </a:r>
            <a:endParaRPr/>
          </a:p>
          <a:p>
            <a:pPr marL="273050" marR="0" lvl="0" indent="-27305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Char char="O"/>
            </a:pPr>
            <a:r>
              <a:rPr lang="en-US" sz="1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3.20- Home Time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What should they bring to school? </a:t>
            </a:r>
            <a:endParaRPr/>
          </a:p>
        </p:txBody>
      </p:sp>
      <p:sp>
        <p:nvSpPr>
          <p:cNvPr id="120" name="Google Shape;120;p5"/>
          <p:cNvSpPr txBox="1">
            <a:spLocks noGrp="1"/>
          </p:cNvSpPr>
          <p:nvPr>
            <p:ph type="body" idx="1"/>
          </p:nvPr>
        </p:nvSpPr>
        <p:spPr>
          <a:xfrm>
            <a:off x="755650" y="1700212"/>
            <a:ext cx="7272337" cy="3976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Courgette"/>
              <a:buNone/>
            </a:pPr>
            <a:endParaRPr sz="1800" b="0" i="0" u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Water bottle </a:t>
            </a:r>
            <a:endParaRPr/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PE kit </a:t>
            </a:r>
            <a:r>
              <a:rPr lang="en-US" sz="2000">
                <a:latin typeface="Patrick Hand"/>
                <a:ea typeface="Patrick Hand"/>
                <a:cs typeface="Patrick Hand"/>
                <a:sym typeface="Patrick Hand"/>
              </a:rPr>
              <a:t>I</a:t>
            </a: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ndoor and outdoor</a:t>
            </a:r>
            <a:r>
              <a:rPr lang="en-US" sz="2000">
                <a:latin typeface="Patrick Hand"/>
                <a:ea typeface="Patrick Hand"/>
                <a:cs typeface="Patrick Hand"/>
                <a:sym typeface="Patrick Hand"/>
              </a:rPr>
              <a:t> - </a:t>
            </a: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Monday and Thursday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Reading book and diary- </a:t>
            </a:r>
            <a:r>
              <a:rPr lang="en-US" sz="2000">
                <a:latin typeface="Patrick Hand"/>
                <a:ea typeface="Patrick Hand"/>
                <a:cs typeface="Patrick Hand"/>
                <a:sym typeface="Patrick Hand"/>
              </a:rPr>
              <a:t>Friday</a:t>
            </a: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Book change</a:t>
            </a:r>
            <a:endParaRPr/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Homework to be brought by </a:t>
            </a:r>
            <a:r>
              <a:rPr lang="en-US" sz="2000">
                <a:latin typeface="Patrick Hand"/>
                <a:ea typeface="Patrick Hand"/>
                <a:cs typeface="Patrick Hand"/>
                <a:sym typeface="Patrick Hand"/>
              </a:rPr>
              <a:t>Friday </a:t>
            </a: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each week. Talk homework does not needed to be handed in. Knowledge organisers to be kept on display at home. </a:t>
            </a:r>
            <a:endParaRPr/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Char char="O"/>
            </a:pPr>
            <a:r>
              <a:rPr lang="en-US" sz="20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They do not need a pencil case</a:t>
            </a:r>
            <a:endParaRPr/>
          </a:p>
          <a:p>
            <a:pPr marL="273050" marR="0" lvl="0" indent="-1651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Font typeface="Courgette"/>
              <a:buNone/>
            </a:pPr>
            <a:endParaRPr sz="2000">
              <a:latin typeface="Patrick Hand"/>
              <a:ea typeface="Patrick Hand"/>
              <a:cs typeface="Patrick Hand"/>
              <a:sym typeface="Patrick Hand"/>
            </a:endParaRPr>
          </a:p>
          <a:p>
            <a:pPr marL="457200" marR="0" lvl="0" indent="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"/>
          <p:cNvSpPr txBox="1">
            <a:spLocks noGrp="1"/>
          </p:cNvSpPr>
          <p:nvPr>
            <p:ph type="title"/>
          </p:nvPr>
        </p:nvSpPr>
        <p:spPr>
          <a:xfrm>
            <a:off x="684212" y="549275"/>
            <a:ext cx="6870700" cy="844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Our Topics</a:t>
            </a:r>
            <a:endParaRPr/>
          </a:p>
        </p:txBody>
      </p:sp>
      <p:sp>
        <p:nvSpPr>
          <p:cNvPr id="126" name="Google Shape;126;p6"/>
          <p:cNvSpPr txBox="1">
            <a:spLocks noGrp="1"/>
          </p:cNvSpPr>
          <p:nvPr>
            <p:ph type="body" idx="1"/>
          </p:nvPr>
        </p:nvSpPr>
        <p:spPr>
          <a:xfrm>
            <a:off x="1474000" y="1445924"/>
            <a:ext cx="6195900" cy="44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B050"/>
                </a:solidFill>
                <a:latin typeface="Patrick Hand"/>
                <a:ea typeface="Patrick Hand"/>
                <a:cs typeface="Patrick Hand"/>
                <a:sym typeface="Patrick Hand"/>
              </a:rPr>
              <a:t>Why is our World so Wonderful? 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(Aut</a:t>
            </a:r>
            <a:r>
              <a:rPr lang="en-US" sz="2600"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1)</a:t>
            </a:r>
            <a:endParaRPr sz="2200"/>
          </a:p>
          <a:p>
            <a:pPr marL="273050" marR="0" lvl="0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00FF"/>
                </a:solidFill>
                <a:latin typeface="Patrick Hand"/>
                <a:ea typeface="Patrick Hand"/>
                <a:cs typeface="Patrick Hand"/>
                <a:sym typeface="Patrick Hand"/>
              </a:rPr>
              <a:t>How are schools different in the past?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(Aut 2)  Rural Living </a:t>
            </a:r>
            <a:r>
              <a:rPr lang="en-US" sz="2600">
                <a:latin typeface="Patrick Hand"/>
                <a:ea typeface="Patrick Hand"/>
                <a:cs typeface="Patrick Hand"/>
                <a:sym typeface="Patrick Hand"/>
              </a:rPr>
              <a:t>Museum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trip </a:t>
            </a:r>
            <a:r>
              <a:rPr lang="en-US" sz="2600" b="1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26th November</a:t>
            </a:r>
            <a:endParaRPr sz="2200" b="1"/>
          </a:p>
          <a:p>
            <a:pPr marL="273050" marR="0" lvl="0" indent="-260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B050"/>
                </a:solidFill>
                <a:latin typeface="Patrick Hand"/>
                <a:ea typeface="Patrick Hand"/>
                <a:cs typeface="Patrick Hand"/>
                <a:sym typeface="Patrick Hand"/>
              </a:rPr>
              <a:t>Would you prefer to live in a hot or a cold place? 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(Spring 1)</a:t>
            </a:r>
            <a:endParaRPr sz="2200"/>
          </a:p>
          <a:p>
            <a:pPr marL="273050" marR="0" lvl="0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00FF"/>
                </a:solidFill>
                <a:latin typeface="Patrick Hand"/>
                <a:ea typeface="Patrick Hand"/>
                <a:cs typeface="Patrick Hand"/>
                <a:sym typeface="Patrick Hand"/>
              </a:rPr>
              <a:t>What is a monarch?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(Spring 2) </a:t>
            </a:r>
            <a:endParaRPr sz="26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1530"/>
              <a:buNone/>
            </a:pPr>
            <a:r>
              <a:rPr lang="en-US" sz="2600">
                <a:latin typeface="Patrick Hand"/>
                <a:ea typeface="Patrick Hand"/>
                <a:cs typeface="Patrick Hand"/>
                <a:sym typeface="Patrick Hand"/>
              </a:rPr>
              <a:t>Windsor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castle trip</a:t>
            </a:r>
            <a:r>
              <a:rPr lang="en-US" sz="2600" b="1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2nd March</a:t>
            </a:r>
            <a:endParaRPr sz="2200" b="1"/>
          </a:p>
          <a:p>
            <a:pPr marL="273050" marR="0" lvl="0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B050"/>
                </a:solidFill>
                <a:latin typeface="Patrick Hand"/>
                <a:ea typeface="Patrick Hand"/>
                <a:cs typeface="Patrick Hand"/>
                <a:sym typeface="Patrick Hand"/>
              </a:rPr>
              <a:t>What is it like to live by the coast? 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(Summer</a:t>
            </a:r>
            <a:r>
              <a:rPr lang="en-US" sz="2600"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1) Trip to </a:t>
            </a:r>
            <a:r>
              <a:rPr lang="en-US" sz="2600">
                <a:latin typeface="Patrick Hand"/>
                <a:ea typeface="Patrick Hand"/>
                <a:cs typeface="Patrick Hand"/>
                <a:sym typeface="Patrick Hand"/>
              </a:rPr>
              <a:t>L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ittlehampton </a:t>
            </a:r>
            <a:r>
              <a:rPr lang="en-US" sz="2600" b="1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20</a:t>
            </a:r>
            <a:r>
              <a:rPr lang="en-US" sz="2600" b="1" i="0" u="none" baseline="3000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th</a:t>
            </a:r>
            <a:r>
              <a:rPr lang="en-US" sz="2600" b="1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June</a:t>
            </a:r>
            <a:endParaRPr sz="2200" b="1"/>
          </a:p>
          <a:p>
            <a:pPr marL="273050" marR="0" lvl="0" indent="-2603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180"/>
              <a:buFont typeface="Courgette"/>
              <a:buChar char="O"/>
            </a:pPr>
            <a:r>
              <a:rPr lang="en-US" sz="2600" b="1" i="0" u="none">
                <a:solidFill>
                  <a:srgbClr val="0000FF"/>
                </a:solidFill>
                <a:latin typeface="Patrick Hand"/>
                <a:ea typeface="Patrick Hand"/>
                <a:cs typeface="Patrick Hand"/>
                <a:sym typeface="Patrick Hand"/>
              </a:rPr>
              <a:t>How did we learn to fly?</a:t>
            </a:r>
            <a:r>
              <a:rPr lang="en-US" sz="26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(Summer 2) </a:t>
            </a:r>
            <a:endParaRPr sz="2200"/>
          </a:p>
          <a:p>
            <a:pPr marL="273050" marR="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endParaRPr sz="28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fdbd244826_0_0"/>
          <p:cNvSpPr txBox="1">
            <a:spLocks noGrp="1"/>
          </p:cNvSpPr>
          <p:nvPr>
            <p:ph type="title"/>
          </p:nvPr>
        </p:nvSpPr>
        <p:spPr>
          <a:xfrm>
            <a:off x="684212" y="549275"/>
            <a:ext cx="6870600" cy="84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>
                <a:latin typeface="Patrick Hand"/>
                <a:ea typeface="Patrick Hand"/>
                <a:cs typeface="Patrick Hand"/>
                <a:sym typeface="Patrick Hand"/>
              </a:rPr>
              <a:t>Liturgies</a:t>
            </a:r>
            <a:endParaRPr/>
          </a:p>
        </p:txBody>
      </p:sp>
      <p:sp>
        <p:nvSpPr>
          <p:cNvPr id="132" name="Google Shape;132;g2fdbd244826_0_0"/>
          <p:cNvSpPr txBox="1">
            <a:spLocks noGrp="1"/>
          </p:cNvSpPr>
          <p:nvPr>
            <p:ph type="body" idx="1"/>
          </p:nvPr>
        </p:nvSpPr>
        <p:spPr>
          <a:xfrm>
            <a:off x="799300" y="1445924"/>
            <a:ext cx="7673188" cy="45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r>
              <a:rPr lang="en-US" sz="3700" b="1" u="sng">
                <a:latin typeface="Patrick Hand"/>
                <a:ea typeface="Patrick Hand"/>
                <a:cs typeface="Patrick Hand"/>
                <a:sym typeface="Patrick Hand"/>
              </a:rPr>
              <a:t>Autumn Liturgy:</a:t>
            </a:r>
            <a:endParaRPr sz="3700" b="1" u="sng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Rowan-Weds 15</a:t>
            </a:r>
            <a:r>
              <a:rPr lang="en-US" sz="3700" baseline="30000">
                <a:latin typeface="Patrick Hand"/>
                <a:ea typeface="Patrick Hand"/>
                <a:cs typeface="Patrick Hand"/>
                <a:sym typeface="Patrick Hand"/>
              </a:rPr>
              <a:t>th</a:t>
            </a: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 Oct 2.45pm</a:t>
            </a:r>
            <a:endParaRPr sz="37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Beech-Weds 22</a:t>
            </a:r>
            <a:r>
              <a:rPr lang="en-US" sz="3700" baseline="30000">
                <a:latin typeface="Patrick Hand"/>
                <a:ea typeface="Patrick Hand"/>
                <a:cs typeface="Patrick Hand"/>
                <a:sym typeface="Patrick Hand"/>
              </a:rPr>
              <a:t>nd</a:t>
            </a: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 Oct 2.45pm</a:t>
            </a:r>
            <a:endParaRPr sz="37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r>
              <a:rPr lang="en-US" sz="3700" b="1" u="sng">
                <a:latin typeface="Patrick Hand"/>
                <a:ea typeface="Patrick Hand"/>
                <a:cs typeface="Patrick Hand"/>
                <a:sym typeface="Patrick Hand"/>
              </a:rPr>
              <a:t>Spring Liturgy:</a:t>
            </a:r>
            <a:endParaRPr sz="3700" b="1" u="sng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Rowan and Beech -Fri 20</a:t>
            </a:r>
            <a:r>
              <a:rPr lang="en-US" sz="3700" baseline="30000">
                <a:latin typeface="Patrick Hand"/>
                <a:ea typeface="Patrick Hand"/>
                <a:cs typeface="Patrick Hand"/>
                <a:sym typeface="Patrick Hand"/>
              </a:rPr>
              <a:t>th</a:t>
            </a: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 March 2.45pm</a:t>
            </a:r>
            <a:endParaRPr/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380"/>
              <a:buNone/>
            </a:pPr>
            <a:r>
              <a:rPr lang="en-US" sz="3700" b="1" u="sng">
                <a:latin typeface="Patrick Hand"/>
                <a:ea typeface="Patrick Hand"/>
                <a:cs typeface="Patrick Hand"/>
                <a:sym typeface="Patrick Hand"/>
              </a:rPr>
              <a:t>Summer Liturgy:</a:t>
            </a:r>
            <a:endParaRPr/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380"/>
              <a:buNone/>
            </a:pP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Rowan and Beech -Weds 24</a:t>
            </a:r>
            <a:r>
              <a:rPr lang="en-US" sz="3700" baseline="30000">
                <a:latin typeface="Patrick Hand"/>
                <a:ea typeface="Patrick Hand"/>
                <a:cs typeface="Patrick Hand"/>
                <a:sym typeface="Patrick Hand"/>
              </a:rPr>
              <a:t>th</a:t>
            </a:r>
            <a:r>
              <a:rPr lang="en-US" sz="3700">
                <a:latin typeface="Patrick Hand"/>
                <a:ea typeface="Patrick Hand"/>
                <a:cs typeface="Patrick Hand"/>
                <a:sym typeface="Patrick Hand"/>
              </a:rPr>
              <a:t> June 2.45pm</a:t>
            </a:r>
            <a:endParaRPr/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380"/>
              <a:buNone/>
            </a:pPr>
            <a:endParaRPr sz="3700" b="1" u="sng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-12192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accent2"/>
              </a:buClr>
              <a:buSzPts val="2380"/>
              <a:buFont typeface="Courgette"/>
              <a:buNone/>
            </a:pPr>
            <a:endParaRPr sz="3700"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"/>
          <p:cNvSpPr txBox="1">
            <a:spLocks noGrp="1"/>
          </p:cNvSpPr>
          <p:nvPr>
            <p:ph type="title"/>
          </p:nvPr>
        </p:nvSpPr>
        <p:spPr>
          <a:xfrm>
            <a:off x="684212" y="549275"/>
            <a:ext cx="6870700" cy="842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Assessment</a:t>
            </a:r>
            <a:r>
              <a:rPr lang="en-US" sz="4400" b="0" i="0" u="none">
                <a:solidFill>
                  <a:schemeClr val="dk1"/>
                </a:solidFill>
                <a:latin typeface="Constantia"/>
                <a:ea typeface="Constantia"/>
                <a:cs typeface="Constantia"/>
                <a:sym typeface="Constantia"/>
              </a:rPr>
              <a:t> </a:t>
            </a:r>
            <a:endParaRPr/>
          </a:p>
        </p:txBody>
      </p:sp>
      <p:sp>
        <p:nvSpPr>
          <p:cNvPr id="138" name="Google Shape;138;p7"/>
          <p:cNvSpPr txBox="1">
            <a:spLocks noGrp="1"/>
          </p:cNvSpPr>
          <p:nvPr>
            <p:ph type="body" idx="1"/>
          </p:nvPr>
        </p:nvSpPr>
        <p:spPr>
          <a:xfrm>
            <a:off x="1476375" y="1392224"/>
            <a:ext cx="6195900" cy="40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US" sz="2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Continuous informal assessment </a:t>
            </a:r>
            <a:endParaRPr sz="2900"/>
          </a:p>
          <a:p>
            <a:pPr marL="273050" marR="0" lvl="0" indent="-14351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Courgette"/>
              <a:buNone/>
            </a:pPr>
            <a:endParaRPr sz="2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US" sz="2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Mini teacher assessments against targets every term. </a:t>
            </a:r>
            <a:endParaRPr sz="2900"/>
          </a:p>
          <a:p>
            <a:pPr marL="0" marR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Courgette"/>
              <a:buNone/>
            </a:pPr>
            <a:endParaRPr sz="2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US" sz="2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Final teacher Assessments for Reading, Writing, Maths and Science made in Summer Term. </a:t>
            </a:r>
            <a:endParaRPr sz="29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"/>
          <p:cNvSpPr txBox="1">
            <a:spLocks noGrp="1"/>
          </p:cNvSpPr>
          <p:nvPr>
            <p:ph type="title"/>
          </p:nvPr>
        </p:nvSpPr>
        <p:spPr>
          <a:xfrm>
            <a:off x="1095375" y="817562"/>
            <a:ext cx="6964362" cy="1201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1" i="0" u="sng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Teacher Assessment Framework end of KS1</a:t>
            </a:r>
            <a:endParaRPr/>
          </a:p>
        </p:txBody>
      </p:sp>
      <p:sp>
        <p:nvSpPr>
          <p:cNvPr id="144" name="Google Shape;144;p9"/>
          <p:cNvSpPr txBox="1">
            <a:spLocks noGrp="1"/>
          </p:cNvSpPr>
          <p:nvPr>
            <p:ph type="body" idx="1"/>
          </p:nvPr>
        </p:nvSpPr>
        <p:spPr>
          <a:xfrm>
            <a:off x="1463675" y="2119312"/>
            <a:ext cx="6196012" cy="360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440"/>
              <a:buFont typeface="Courgette"/>
              <a:buChar char="O"/>
            </a:pPr>
            <a:r>
              <a:rPr lang="en-US" sz="2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At the end of KS1 children will be assessed against a framework. </a:t>
            </a:r>
            <a:endParaRPr sz="2800" dirty="0"/>
          </a:p>
          <a:p>
            <a:pPr marL="273050" marR="0" lvl="0" indent="-2730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40"/>
              <a:buFont typeface="Courgette"/>
              <a:buChar char="O"/>
            </a:pPr>
            <a:r>
              <a:rPr lang="en-US" sz="2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We assess children using a range of strategies but mostly from their in class work. </a:t>
            </a:r>
            <a:endParaRPr sz="2800" dirty="0"/>
          </a:p>
          <a:p>
            <a:pPr marL="273050" marR="0" lvl="0" indent="-27305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040"/>
              <a:buFont typeface="Courgette"/>
              <a:buChar char="O"/>
            </a:pPr>
            <a:r>
              <a:rPr lang="en-US" sz="2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The work we assess will be independent pieces produced by each child. This will be across the curriculum.</a:t>
            </a:r>
            <a:r>
              <a:rPr lang="en-US" sz="24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endParaRPr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"/>
          <p:cNvSpPr txBox="1">
            <a:spLocks noGrp="1"/>
          </p:cNvSpPr>
          <p:nvPr>
            <p:ph type="title"/>
          </p:nvPr>
        </p:nvSpPr>
        <p:spPr>
          <a:xfrm>
            <a:off x="684212" y="549275"/>
            <a:ext cx="6870700" cy="842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dirty="0">
                <a:latin typeface="Patrick Hand"/>
                <a:sym typeface="Patrick Hand"/>
              </a:rPr>
              <a:t>Grammar and Letter join</a:t>
            </a:r>
            <a:endParaRPr dirty="0"/>
          </a:p>
        </p:txBody>
      </p:sp>
      <p:sp>
        <p:nvSpPr>
          <p:cNvPr id="138" name="Google Shape;138;p7"/>
          <p:cNvSpPr txBox="1">
            <a:spLocks noGrp="1"/>
          </p:cNvSpPr>
          <p:nvPr>
            <p:ph type="body" idx="1"/>
          </p:nvPr>
        </p:nvSpPr>
        <p:spPr>
          <a:xfrm>
            <a:off x="1476375" y="1392224"/>
            <a:ext cx="6195900" cy="405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GB" dirty="0">
                <a:latin typeface="Patrick Hand" panose="020B0604020202020204" charset="0"/>
              </a:rPr>
              <a:t>As a school we are focusing on handwriting and grammar.</a:t>
            </a:r>
          </a:p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GB" dirty="0">
                <a:latin typeface="Patrick Hand" panose="020B0604020202020204" charset="0"/>
              </a:rPr>
              <a:t> </a:t>
            </a:r>
            <a:r>
              <a:rPr lang="en-GB" dirty="0" err="1">
                <a:latin typeface="Patrick Hand" panose="020B0604020202020204" charset="0"/>
              </a:rPr>
              <a:t>Letterjoin</a:t>
            </a:r>
            <a:r>
              <a:rPr lang="en-GB" dirty="0">
                <a:latin typeface="Patrick Hand" panose="020B0604020202020204" charset="0"/>
              </a:rPr>
              <a:t> (log ins to follow)</a:t>
            </a:r>
          </a:p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GB" dirty="0">
                <a:latin typeface="Patrick Hand" panose="020B0604020202020204" charset="0"/>
              </a:rPr>
              <a:t>Please correct pencil grip.</a:t>
            </a:r>
          </a:p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GB" dirty="0">
                <a:latin typeface="Patrick Hand" panose="020B0604020202020204" charset="0"/>
              </a:rPr>
              <a:t>When the children are doing their homework please remind the children of starting sentences with  a capital letter and ending with a full stop. </a:t>
            </a:r>
          </a:p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r>
              <a:rPr lang="en-GB" dirty="0">
                <a:latin typeface="Patrick Hand" panose="020B0604020202020204" charset="0"/>
              </a:rPr>
              <a:t>It is very important that these basics are secure before we move on.</a:t>
            </a:r>
            <a:endParaRPr lang="en-GB" dirty="0"/>
          </a:p>
          <a:p>
            <a:pPr marL="273050" marR="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540"/>
              <a:buFont typeface="Courgette"/>
              <a:buChar char="O"/>
            </a:pPr>
            <a:endParaRPr sz="2900" dirty="0"/>
          </a:p>
        </p:txBody>
      </p:sp>
    </p:spTree>
    <p:extLst>
      <p:ext uri="{BB962C8B-B14F-4D97-AF65-F5344CB8AC3E}">
        <p14:creationId xmlns:p14="http://schemas.microsoft.com/office/powerpoint/2010/main" val="1528039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"/>
          <p:cNvSpPr txBox="1">
            <a:spLocks noGrp="1"/>
          </p:cNvSpPr>
          <p:nvPr>
            <p:ph type="title"/>
          </p:nvPr>
        </p:nvSpPr>
        <p:spPr>
          <a:xfrm>
            <a:off x="1042987" y="496887"/>
            <a:ext cx="6870700" cy="987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Home Support </a:t>
            </a:r>
            <a:endParaRPr/>
          </a:p>
        </p:txBody>
      </p:sp>
      <p:sp>
        <p:nvSpPr>
          <p:cNvPr id="150" name="Google Shape;150;p10"/>
          <p:cNvSpPr txBox="1">
            <a:spLocks noGrp="1"/>
          </p:cNvSpPr>
          <p:nvPr>
            <p:ph type="body" idx="1"/>
          </p:nvPr>
        </p:nvSpPr>
        <p:spPr>
          <a:xfrm>
            <a:off x="1042987" y="1268412"/>
            <a:ext cx="6802437" cy="4392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1530"/>
              <a:buNone/>
            </a:pPr>
            <a:r>
              <a:rPr lang="en-US" sz="1800" b="0" i="0" u="sng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Reading </a:t>
            </a:r>
            <a:endParaRPr sz="1800" dirty="0"/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1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In class we will continue with group reading 3x a week – Fluency and Little </a:t>
            </a:r>
            <a:r>
              <a:rPr lang="en-US" sz="18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Wandle</a:t>
            </a:r>
            <a:r>
              <a:rPr lang="en-US" sz="1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books. This will allow every child to feel confident when bringing a book home. Please read this book (a little every day). </a:t>
            </a:r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1800" dirty="0">
                <a:latin typeface="Patrick Hand"/>
                <a:ea typeface="Patrick Hand"/>
                <a:cs typeface="Patrick Hand"/>
                <a:sym typeface="Patrick Hand"/>
              </a:rPr>
              <a:t>P</a:t>
            </a:r>
            <a:r>
              <a:rPr lang="en-US" sz="18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lease try to spend as much time talking about the book as they do reading it.</a:t>
            </a:r>
            <a:r>
              <a:rPr lang="en-US" sz="1800" dirty="0">
                <a:latin typeface="Patrick Hand"/>
                <a:ea typeface="Patrick Hand"/>
                <a:cs typeface="Patrick Hand"/>
                <a:sym typeface="Patrick Hand"/>
              </a:rPr>
              <a:t> Read and enjoy the shared reading book with your child each week. </a:t>
            </a:r>
            <a:endParaRPr sz="1800" dirty="0">
              <a:latin typeface="Patrick Hand"/>
              <a:ea typeface="Patrick Hand"/>
              <a:cs typeface="Patrick Hand"/>
              <a:sym typeface="Patrick Hand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endParaRPr sz="1700" dirty="0">
              <a:latin typeface="Patrick Hand"/>
              <a:ea typeface="Patrick Hand"/>
              <a:cs typeface="Patrick Hand"/>
              <a:sym typeface="Patrick Hand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1700" dirty="0"/>
              <a:t>      </a:t>
            </a:r>
            <a:r>
              <a:rPr lang="en-US" sz="1700" b="0" i="0" u="sng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Maths</a:t>
            </a:r>
            <a:endParaRPr lang="en-US" sz="1700" b="0" i="0" u="sng" dirty="0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1700" b="0" i="0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Pl</a:t>
            </a: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ease </a:t>
            </a:r>
            <a:r>
              <a:rPr lang="en-US" sz="1700" b="0" i="0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focus 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on basic </a:t>
            </a:r>
            <a:r>
              <a:rPr lang="en-US" sz="17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maths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skills such as: number bonds, counting forwards/backwards, </a:t>
            </a:r>
            <a:r>
              <a:rPr lang="en-US" sz="17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recognising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and ordering numbers, counting in 2s,5s and 10s. Good website to </a:t>
            </a:r>
            <a:r>
              <a:rPr lang="en-US" sz="17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practise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 </a:t>
            </a:r>
            <a:r>
              <a:rPr lang="en-US" sz="17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maths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: </a:t>
            </a:r>
            <a:r>
              <a:rPr lang="en-US" sz="1700" b="0" i="0" u="sng" dirty="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www.topmarks.com</a:t>
            </a:r>
            <a:r>
              <a:rPr lang="en-US" sz="1700" b="0" i="0" u="none" dirty="0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. We are currently focusing on place value. Your child will soon receive their log in for </a:t>
            </a:r>
            <a:r>
              <a:rPr lang="en-US" sz="1700" b="0" i="0" u="none" dirty="0" err="1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Numbot</a:t>
            </a:r>
            <a:r>
              <a:rPr lang="en-US" sz="1700" dirty="0" err="1">
                <a:latin typeface="Patrick Hand"/>
                <a:ea typeface="Patrick Hand"/>
                <a:cs typeface="Patrick Hand"/>
                <a:sym typeface="Patrick Hand"/>
              </a:rPr>
              <a:t>s</a:t>
            </a: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.</a:t>
            </a:r>
            <a:endParaRPr sz="1700" b="0" i="0" u="none" dirty="0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700" dirty="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      </a:t>
            </a:r>
            <a:r>
              <a:rPr lang="en-US" sz="1700" u="sng" dirty="0">
                <a:latin typeface="Patrick Hand"/>
                <a:ea typeface="Patrick Hand"/>
                <a:cs typeface="Patrick Hand"/>
                <a:sym typeface="Patrick Hand"/>
              </a:rPr>
              <a:t>Spellings</a:t>
            </a:r>
            <a:endParaRPr sz="1700" u="sng" dirty="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     Your child will receive their </a:t>
            </a:r>
            <a:r>
              <a:rPr lang="en-US" sz="1700" dirty="0" err="1">
                <a:latin typeface="Patrick Hand"/>
                <a:ea typeface="Patrick Hand"/>
                <a:cs typeface="Patrick Hand"/>
                <a:sym typeface="Patrick Hand"/>
              </a:rPr>
              <a:t>EdShed</a:t>
            </a: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 login at October half term. This will be an opportunity to </a:t>
            </a:r>
            <a:r>
              <a:rPr lang="en-US" sz="1700" dirty="0" err="1">
                <a:latin typeface="Patrick Hand"/>
                <a:ea typeface="Patrick Hand"/>
                <a:cs typeface="Patrick Hand"/>
                <a:sym typeface="Patrick Hand"/>
              </a:rPr>
              <a:t>practise</a:t>
            </a:r>
            <a:r>
              <a:rPr lang="en-US" sz="1700" dirty="0">
                <a:latin typeface="Patrick Hand"/>
                <a:ea typeface="Patrick Hand"/>
                <a:cs typeface="Patrick Hand"/>
                <a:sym typeface="Patrick Hand"/>
              </a:rPr>
              <a:t> the word  pattern for their spellings. They will receive 6 words a week for spellings. Please support your child to learn them at home.  </a:t>
            </a:r>
            <a:endParaRPr sz="1700" dirty="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ctr" rtl="0">
              <a:lnSpc>
                <a:spcPct val="8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Courgette"/>
              <a:buNone/>
            </a:pPr>
            <a:endParaRPr sz="1800" b="0" i="0" u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73050" marR="0" lvl="0" indent="-175895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530"/>
              <a:buFont typeface="Courgette"/>
              <a:buNone/>
            </a:pPr>
            <a:endParaRPr sz="1800" b="0" i="0" u="none" dirty="0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"/>
          <p:cNvSpPr txBox="1">
            <a:spLocks noGrp="1"/>
          </p:cNvSpPr>
          <p:nvPr>
            <p:ph type="title"/>
          </p:nvPr>
        </p:nvSpPr>
        <p:spPr>
          <a:xfrm>
            <a:off x="827087" y="476250"/>
            <a:ext cx="6870700" cy="771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atrick Hand"/>
              <a:buNone/>
            </a:pPr>
            <a:r>
              <a:rPr lang="en-US" sz="44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Where do you fit in?</a:t>
            </a:r>
            <a:endParaRPr/>
          </a:p>
        </p:txBody>
      </p:sp>
      <p:sp>
        <p:nvSpPr>
          <p:cNvPr id="156" name="Google Shape;156;p11"/>
          <p:cNvSpPr txBox="1">
            <a:spLocks noGrp="1"/>
          </p:cNvSpPr>
          <p:nvPr>
            <p:ph type="body" idx="1"/>
          </p:nvPr>
        </p:nvSpPr>
        <p:spPr>
          <a:xfrm>
            <a:off x="684212" y="1412875"/>
            <a:ext cx="7696200" cy="4679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Support the completion of home learning- 10 minutes reading and </a:t>
            </a:r>
            <a:r>
              <a:rPr lang="en-US" sz="1900">
                <a:latin typeface="Patrick Hand"/>
                <a:ea typeface="Patrick Hand"/>
                <a:cs typeface="Patrick Hand"/>
                <a:sym typeface="Patrick Hand"/>
              </a:rPr>
              <a:t>5 minutes of spellings.</a:t>
            </a: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Talk about what your child has read and complete reading diaries </a:t>
            </a:r>
            <a:endParaRPr sz="2700"/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Support regular rehearsal of key skills – phonics, spellings, developing wider vocabulary, counting in 2, 5 or 10, telling the time, using money. Although we will keep you updated when we change maths topics so you can focus on this at home.</a:t>
            </a:r>
            <a:endParaRPr sz="2700"/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Encourage independence </a:t>
            </a:r>
            <a:endParaRPr sz="2700"/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Help on trips/visits if possible </a:t>
            </a:r>
            <a:endParaRPr sz="2700"/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Lend your skills during school time where appropriate </a:t>
            </a:r>
            <a:endParaRPr sz="2700"/>
          </a:p>
          <a:p>
            <a:pPr marL="273050" marR="0" lvl="0" indent="-18669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27305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60"/>
              <a:buFont typeface="Courgette"/>
              <a:buChar char="O"/>
            </a:pPr>
            <a:r>
              <a:rPr lang="en-US" sz="1900" b="0" i="0" u="none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If you are able to listen to children read please let us know!</a:t>
            </a:r>
            <a:endParaRPr sz="2700"/>
          </a:p>
          <a:p>
            <a:pPr marL="273050" marR="0" lvl="0" indent="-18669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9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457200" marR="0" lvl="0" indent="0" algn="l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None/>
            </a:pPr>
            <a:endParaRPr sz="2700"/>
          </a:p>
          <a:p>
            <a:pPr marL="273050" marR="0" lvl="0" indent="-18669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600" b="0" i="0" u="none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fdf674ef49_0_0"/>
          <p:cNvSpPr txBox="1">
            <a:spLocks noGrp="1"/>
          </p:cNvSpPr>
          <p:nvPr>
            <p:ph type="body" idx="1"/>
          </p:nvPr>
        </p:nvSpPr>
        <p:spPr>
          <a:xfrm>
            <a:off x="723900" y="927100"/>
            <a:ext cx="76962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3400" u="sng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BEECH</a:t>
            </a:r>
            <a:endParaRPr/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endParaRPr sz="3400" u="sng">
              <a:solidFill>
                <a:srgbClr val="0080FF"/>
              </a:solidFill>
              <a:latin typeface="Patrick Hand"/>
              <a:ea typeface="Patrick Hand"/>
              <a:cs typeface="Patrick Hand"/>
              <a:sym typeface="Patrick Hand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3400" u="sng">
                <a:solidFill>
                  <a:srgbClr val="0080FF"/>
                </a:solidFill>
                <a:latin typeface="Patrick Hand"/>
                <a:ea typeface="Patrick Hand"/>
                <a:cs typeface="Patrick Hand"/>
                <a:sym typeface="Patrick H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helen.roberts@stpeters-leatherhead.surrey.sch.uk</a:t>
            </a:r>
            <a:endParaRPr sz="3400" u="sng">
              <a:solidFill>
                <a:schemeClr val="hlink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endParaRPr sz="3400" u="sng">
              <a:solidFill>
                <a:schemeClr val="hlink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3400" u="sng">
                <a:solidFill>
                  <a:schemeClr val="hlink"/>
                </a:solidFill>
                <a:latin typeface="Patrick Hand"/>
                <a:ea typeface="Patrick Hand"/>
                <a:cs typeface="Patrick Hand"/>
                <a:sym typeface="Patrick Hand"/>
                <a:hlinkClick r:id="rId4"/>
              </a:rPr>
              <a:t>nadine.lloyd@stpeters-leatherhead.surrey.sch.uk</a:t>
            </a:r>
            <a:endParaRPr sz="34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endParaRPr sz="34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lvl="0" indent="0" algn="ctr" rtl="0">
              <a:lnSpc>
                <a:spcPct val="80000"/>
              </a:lnSpc>
              <a:spcBef>
                <a:spcPts val="320"/>
              </a:spcBef>
              <a:spcAft>
                <a:spcPts val="0"/>
              </a:spcAft>
              <a:buSzPts val="1530"/>
              <a:buNone/>
            </a:pPr>
            <a:r>
              <a:rPr lang="en-US" sz="3400" u="sng">
                <a:solidFill>
                  <a:schemeClr val="dk1"/>
                </a:solidFill>
                <a:latin typeface="Patrick Hand"/>
                <a:ea typeface="Patrick Hand"/>
                <a:cs typeface="Patrick Hand"/>
                <a:sym typeface="Patrick Hand"/>
              </a:rPr>
              <a:t>ROWAN</a:t>
            </a:r>
            <a:endParaRPr sz="3400">
              <a:solidFill>
                <a:schemeClr val="dk1"/>
              </a:solidFill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186690" algn="ctr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r>
              <a:rPr lang="en-US" sz="3400" u="sng">
                <a:solidFill>
                  <a:schemeClr val="hlink"/>
                </a:solidFill>
                <a:latin typeface="Patrick Hand"/>
                <a:ea typeface="Patrick Hand"/>
                <a:cs typeface="Patrick Hand"/>
                <a:sym typeface="Patrick Hand"/>
                <a:hlinkClick r:id="rId5"/>
              </a:rPr>
              <a:t>ruth.new@stpeters-</a:t>
            </a:r>
            <a:endParaRPr/>
          </a:p>
          <a:p>
            <a:pPr marL="273050" marR="0" lvl="0" indent="-186690" algn="ctr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r>
              <a:rPr lang="en-US" sz="3400" u="sng">
                <a:solidFill>
                  <a:schemeClr val="hlink"/>
                </a:solidFill>
                <a:latin typeface="Patrick Hand"/>
                <a:ea typeface="Patrick Hand"/>
                <a:cs typeface="Patrick Hand"/>
                <a:sym typeface="Patrick Hand"/>
                <a:hlinkClick r:id="rId5"/>
              </a:rPr>
              <a:t>leatherhead.surrey.sch.uk</a:t>
            </a:r>
            <a:endParaRPr sz="3400">
              <a:latin typeface="Patrick Hand"/>
              <a:ea typeface="Patrick Hand"/>
              <a:cs typeface="Patrick Hand"/>
              <a:sym typeface="Patrick Hand"/>
            </a:endParaRPr>
          </a:p>
          <a:p>
            <a:pPr marL="273050" marR="0" lvl="0" indent="-18669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360"/>
              <a:buFont typeface="Courgette"/>
              <a:buNone/>
            </a:pPr>
            <a:endParaRPr sz="1400">
              <a:latin typeface="Patrick Hand"/>
              <a:ea typeface="Patrick Hand"/>
              <a:cs typeface="Patrick Hand"/>
              <a:sym typeface="Patrick Ha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ushpi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ushpin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853</Words>
  <Application>Microsoft Office PowerPoint</Application>
  <PresentationFormat>On-screen Show (4:3)</PresentationFormat>
  <Paragraphs>130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Courgette</vt:lpstr>
      <vt:lpstr>Comic Sans MS</vt:lpstr>
      <vt:lpstr>Patrick Hand</vt:lpstr>
      <vt:lpstr>Constantia</vt:lpstr>
      <vt:lpstr>Libre Franklin</vt:lpstr>
      <vt:lpstr>Arial</vt:lpstr>
      <vt:lpstr>1_Pushpin</vt:lpstr>
      <vt:lpstr>Pushpin</vt:lpstr>
      <vt:lpstr>Year 2 </vt:lpstr>
      <vt:lpstr>Staff</vt:lpstr>
      <vt:lpstr>What is Year 2 about?</vt:lpstr>
      <vt:lpstr>A day in Year 2</vt:lpstr>
      <vt:lpstr>What should they bring to school? </vt:lpstr>
      <vt:lpstr>Our Topics</vt:lpstr>
      <vt:lpstr>Liturgies</vt:lpstr>
      <vt:lpstr>Assessment </vt:lpstr>
      <vt:lpstr>Teacher Assessment Framework end of KS1</vt:lpstr>
      <vt:lpstr>Grammar and Letter join</vt:lpstr>
      <vt:lpstr>Home Support </vt:lpstr>
      <vt:lpstr>Where do you fit in?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</dc:title>
  <dc:creator>Teacher</dc:creator>
  <cp:lastModifiedBy>Nadine Lloyd</cp:lastModifiedBy>
  <cp:revision>3</cp:revision>
  <dcterms:created xsi:type="dcterms:W3CDTF">2012-09-16T10:31:09Z</dcterms:created>
  <dcterms:modified xsi:type="dcterms:W3CDTF">2025-09-11T15:39:37Z</dcterms:modified>
</cp:coreProperties>
</file>